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60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78" r:id="rId13"/>
    <p:sldId id="267" r:id="rId14"/>
    <p:sldId id="280" r:id="rId15"/>
    <p:sldId id="281" r:id="rId16"/>
    <p:sldId id="268" r:id="rId17"/>
    <p:sldId id="282" r:id="rId18"/>
    <p:sldId id="289" r:id="rId19"/>
    <p:sldId id="284" r:id="rId20"/>
    <p:sldId id="285" r:id="rId21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6341"/>
  </p:normalViewPr>
  <p:slideViewPr>
    <p:cSldViewPr snapToGrid="0" snapToObjects="1">
      <p:cViewPr>
        <p:scale>
          <a:sx n="82" d="100"/>
          <a:sy n="82" d="100"/>
        </p:scale>
        <p:origin x="1696" y="10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C37A02-ED2F-FD43-A4A1-90669C655CD4}" type="datetimeFigureOut">
              <a:rPr lang="ru-UA" smtClean="0"/>
              <a:t>13.09.2023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631F7D-673B-5547-A18B-70884DF2B1F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32906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e41d8b99e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e41d8b99e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49801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10" cy="3885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0" name="Google Shape;14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454385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5d4337e69c_0_0:notes"/>
          <p:cNvSpPr txBox="1">
            <a:spLocks noGrp="1"/>
          </p:cNvSpPr>
          <p:nvPr>
            <p:ph type="body" idx="1"/>
          </p:nvPr>
        </p:nvSpPr>
        <p:spPr>
          <a:xfrm>
            <a:off x="673577" y="4748163"/>
            <a:ext cx="5388600" cy="38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1" name="Google Shape;151;g25d4337e69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85993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26E005-4D02-0A44-B876-E5AC260BC0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43BEB22-DDE4-F24B-80B8-C7F8073C8E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DCBC29F-1959-C342-94CC-AEFBB7F02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FE7C7-F17A-3C40-B49C-E5A12553C971}" type="datetimeFigureOut">
              <a:rPr lang="ru-UA" smtClean="0"/>
              <a:t>13.09.2023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4FF2AE-F6A1-974E-951D-74147510E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33295B-6821-E243-91C0-D6CAD4A6E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9ABE1-A2D0-1247-96C5-EC33A46E9EE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03236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464E1C-4C80-6D4B-A7B2-2FCFBC807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4D8229-4C8E-984C-A6B1-F292961B42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37B035-8129-7341-BA5B-26DADA4A1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FE7C7-F17A-3C40-B49C-E5A12553C971}" type="datetimeFigureOut">
              <a:rPr lang="ru-UA" smtClean="0"/>
              <a:t>13.09.2023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21A8D1-2342-CB4D-AF3F-F4A2DA0C1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486F5F-524F-4E46-98FF-DEC8E369C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9ABE1-A2D0-1247-96C5-EC33A46E9EE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63264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2ACAAC5-9C85-9C4E-A08E-3D1688A591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3202F23-30F5-BA4C-9D01-5E0A5C8EBF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9146CC-61A2-2148-B77C-34BA41078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FE7C7-F17A-3C40-B49C-E5A12553C971}" type="datetimeFigureOut">
              <a:rPr lang="ru-UA" smtClean="0"/>
              <a:t>13.09.2023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3C9D00B-F967-394D-BAD2-F39D58871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2E994F-3E5C-EC41-B691-235E03B93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9ABE1-A2D0-1247-96C5-EC33A46E9EE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29830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4E0E38-A216-064E-8A4F-9FBE4043F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4DB80D-5266-AA4C-9722-25333ECE3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B022850-3123-D143-B431-605223400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FE7C7-F17A-3C40-B49C-E5A12553C971}" type="datetimeFigureOut">
              <a:rPr lang="ru-UA" smtClean="0"/>
              <a:t>13.09.2023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894BCE-BC20-2342-AC38-ABE02DE8A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657C573-6B12-FD4D-83BC-C11E646BF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9ABE1-A2D0-1247-96C5-EC33A46E9EE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33874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025CB9-4A01-8F46-8A9E-A5F39EF9A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708E818-0F72-B244-BF8B-86005B056F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0F6CC72-ADDE-334C-A36C-F022B640D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FE7C7-F17A-3C40-B49C-E5A12553C971}" type="datetimeFigureOut">
              <a:rPr lang="ru-UA" smtClean="0"/>
              <a:t>13.09.2023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47AD2B-5B32-4E46-96B4-2E982720E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F00F9A-ED1D-7D4B-8822-EFD851EEB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9ABE1-A2D0-1247-96C5-EC33A46E9EE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35400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C8F728-F400-9641-9493-7BCEE5E9D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AD81CD-0E08-314C-AD4C-B3216B2AA3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32E575B-ECE1-724C-9B63-7732B392BF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072A5C9-A558-3746-9D97-F40EEEA2E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FE7C7-F17A-3C40-B49C-E5A12553C971}" type="datetimeFigureOut">
              <a:rPr lang="ru-UA" smtClean="0"/>
              <a:t>13.09.2023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7B9A046-A1F0-D04F-936B-88F26607C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FAA3D81-7992-B144-A9BE-8EB7A32D3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9ABE1-A2D0-1247-96C5-EC33A46E9EE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0743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E74057-9B7C-7743-9369-7723B6D98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90D1907-1655-A44A-92AE-C3BC81D6EC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93AE3F0-D550-4A44-BD48-3192C32F9A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3304759-ABEC-1B44-9E70-F89878FA76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FBA07D3-9A5C-0745-9101-8831AB4674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C87962F-C457-C84F-89F0-BD492C397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FE7C7-F17A-3C40-B49C-E5A12553C971}" type="datetimeFigureOut">
              <a:rPr lang="ru-UA" smtClean="0"/>
              <a:t>13.09.2023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CFF3CED-5A80-E943-9682-8D27B0D48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4C5334F-F2F4-9747-9E10-40163E6E6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9ABE1-A2D0-1247-96C5-EC33A46E9EE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01590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4F8319-4CBD-2E4B-8697-5DCD5415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30D9822-1638-6544-8FB2-D5458822D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FE7C7-F17A-3C40-B49C-E5A12553C971}" type="datetimeFigureOut">
              <a:rPr lang="ru-UA" smtClean="0"/>
              <a:t>13.09.2023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C0FC09F-B43E-2D4E-BD78-1C08D1101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1084BFD-DAA2-2B49-ADE1-3DF859C19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9ABE1-A2D0-1247-96C5-EC33A46E9EE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28921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67192B6-F2FC-EF46-8BE6-48D9ECA5A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FE7C7-F17A-3C40-B49C-E5A12553C971}" type="datetimeFigureOut">
              <a:rPr lang="ru-UA" smtClean="0"/>
              <a:t>13.09.2023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F4C94E2-0D9E-104A-BC9C-EE450FC7E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30771E6-85F1-EF42-9C9C-7819C7310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9ABE1-A2D0-1247-96C5-EC33A46E9EE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4299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8678B3-024F-5B42-A323-6AA2F2041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E8E078E-2A7F-2046-A6F5-D86056FA91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AD7DA9F-1E47-4045-B1DE-F9F0D1CC76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EBB115D-162E-0948-9CE4-5AF248707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FE7C7-F17A-3C40-B49C-E5A12553C971}" type="datetimeFigureOut">
              <a:rPr lang="ru-UA" smtClean="0"/>
              <a:t>13.09.2023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7046B2E-5305-E14D-909C-579C6D8AE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83C189E-695D-554A-9860-FC1783010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9ABE1-A2D0-1247-96C5-EC33A46E9EE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70537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6D9185-DCA7-8B4A-8BAC-62F3A6D1E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3AA8849-96F4-6A47-A11F-C37C2F3F0F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9A91E67-EC6F-9843-BA96-C0386BF51E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0B7BB1F-75C4-5443-A033-79D35CD77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FE7C7-F17A-3C40-B49C-E5A12553C971}" type="datetimeFigureOut">
              <a:rPr lang="ru-UA" smtClean="0"/>
              <a:t>13.09.2023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113C217-171C-0341-8C16-B99339B1C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2F7B8E6-A8F9-B745-8E39-71A86A7C6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9ABE1-A2D0-1247-96C5-EC33A46E9EE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89808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3BB292-C4AE-9F4C-940E-47ECF48A4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522A23E-EF51-DC45-ABFC-DBC8DCF6A5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AB7E6DD-158E-C244-BA10-4E35E32E48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CFE7C7-F17A-3C40-B49C-E5A12553C971}" type="datetimeFigureOut">
              <a:rPr lang="ru-UA" smtClean="0"/>
              <a:t>13.09.2023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564314-F117-504A-972A-CC1CDAD491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2E3421-1B50-C64D-BB19-F1C87F0CD4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79ABE1-A2D0-1247-96C5-EC33A46E9EE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31302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UPBEE.support@mtu.gov.ua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10" Type="http://schemas.openxmlformats.org/officeDocument/2006/relationships/image" Target="../media/image9.PN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0186A7F-9311-8B45-907E-4DC6FD5C87E5}"/>
              </a:ext>
            </a:extLst>
          </p:cNvPr>
          <p:cNvSpPr/>
          <p:nvPr/>
        </p:nvSpPr>
        <p:spPr>
          <a:xfrm>
            <a:off x="3561184" y="1558329"/>
            <a:ext cx="7325710" cy="15722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500"/>
              </a:spcAft>
            </a:pPr>
            <a:r>
              <a:rPr lang="ru-RU" sz="3600" b="1" cap="small" dirty="0" err="1">
                <a:solidFill>
                  <a:srgbClr val="4472C4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Міський</a:t>
            </a:r>
            <a:r>
              <a:rPr lang="ru-RU" sz="3600" b="1" cap="small" dirty="0">
                <a:solidFill>
                  <a:srgbClr val="4472C4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Палац </a:t>
            </a:r>
            <a:r>
              <a:rPr lang="ru-RU" sz="3600" b="1" cap="small" dirty="0" err="1">
                <a:solidFill>
                  <a:srgbClr val="4472C4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культури</a:t>
            </a:r>
            <a:r>
              <a:rPr lang="ru-RU" sz="3600" b="1" cap="small" dirty="0">
                <a:solidFill>
                  <a:srgbClr val="4472C4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в </a:t>
            </a:r>
            <a:r>
              <a:rPr lang="ru-RU" sz="3600" b="1" cap="small" dirty="0" err="1">
                <a:solidFill>
                  <a:srgbClr val="4472C4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Бердичеві</a:t>
            </a:r>
            <a:endParaRPr lang="ru-UA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/>
            <a:r>
              <a:rPr lang="uk-UA" sz="2000" dirty="0">
                <a:solidFill>
                  <a:srgbClr val="404040"/>
                </a:solidFill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Бізнес-план</a:t>
            </a:r>
            <a:endParaRPr lang="ru-UA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F8B4D77-04BD-9541-9880-815EB55EE3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58329"/>
            <a:ext cx="4046204" cy="4046204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98DF972-0F61-C145-8309-5223ABE98DFC}"/>
              </a:ext>
            </a:extLst>
          </p:cNvPr>
          <p:cNvSpPr/>
          <p:nvPr/>
        </p:nvSpPr>
        <p:spPr>
          <a:xfrm>
            <a:off x="8555422" y="5142868"/>
            <a:ext cx="23314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uk-UA" sz="2400" b="1" dirty="0">
                <a:solidFill>
                  <a:srgbClr val="4472C4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Анотація</a:t>
            </a:r>
            <a:endParaRPr lang="ru-UA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399E82D-1191-7F4B-9374-766008658F8F}"/>
              </a:ext>
            </a:extLst>
          </p:cNvPr>
          <p:cNvSpPr/>
          <p:nvPr/>
        </p:nvSpPr>
        <p:spPr>
          <a:xfrm>
            <a:off x="4951847" y="5604533"/>
            <a:ext cx="69548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solidFill>
                  <a:schemeClr val="accent6">
                    <a:lumMod val="50000"/>
                  </a:schemeClr>
                </a:solidFill>
              </a:rPr>
              <a:t>Задля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6">
                    <a:lumMod val="50000"/>
                  </a:schemeClr>
                </a:solidFill>
              </a:rPr>
              <a:t>підвищення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 </a:t>
            </a:r>
            <a:r>
              <a:rPr lang="ru-RU" b="1" dirty="0" err="1">
                <a:solidFill>
                  <a:schemeClr val="accent6">
                    <a:lumMod val="50000"/>
                  </a:schemeClr>
                </a:solidFill>
              </a:rPr>
              <a:t>рівня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 </a:t>
            </a:r>
            <a:r>
              <a:rPr lang="ru-RU" b="1" dirty="0" err="1">
                <a:solidFill>
                  <a:schemeClr val="accent6">
                    <a:lumMod val="50000"/>
                  </a:schemeClr>
                </a:solidFill>
              </a:rPr>
              <a:t>освіти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 у </a:t>
            </a:r>
            <a:r>
              <a:rPr lang="ru-RU" b="1" dirty="0" err="1">
                <a:solidFill>
                  <a:schemeClr val="accent6">
                    <a:lumMod val="50000"/>
                  </a:schemeClr>
                </a:solidFill>
              </a:rPr>
              <a:t>сфері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6">
                    <a:lumMod val="50000"/>
                  </a:schemeClr>
                </a:solidFill>
              </a:rPr>
              <a:t>культури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 та </a:t>
            </a:r>
            <a:r>
              <a:rPr lang="ru-RU" b="1" dirty="0" err="1">
                <a:solidFill>
                  <a:schemeClr val="accent6">
                    <a:lumMod val="50000"/>
                  </a:schemeClr>
                </a:solidFill>
              </a:rPr>
              <a:t>творчого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6">
                    <a:lumMod val="50000"/>
                  </a:schemeClr>
                </a:solidFill>
              </a:rPr>
              <a:t>потенціалу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 </a:t>
            </a:r>
            <a:r>
              <a:rPr lang="ru-RU" b="1" dirty="0" err="1">
                <a:solidFill>
                  <a:schemeClr val="accent6">
                    <a:lumMod val="50000"/>
                  </a:schemeClr>
                </a:solidFill>
              </a:rPr>
              <a:t>відвідувачів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 </a:t>
            </a:r>
            <a:r>
              <a:rPr lang="ru-RU" b="1" dirty="0" err="1">
                <a:solidFill>
                  <a:schemeClr val="accent6">
                    <a:lumMod val="50000"/>
                  </a:schemeClr>
                </a:solidFill>
              </a:rPr>
              <a:t>необхідно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6">
                    <a:lumMod val="50000"/>
                  </a:schemeClr>
                </a:solidFill>
              </a:rPr>
              <a:t>зробити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6">
                    <a:lumMod val="50000"/>
                  </a:schemeClr>
                </a:solidFill>
              </a:rPr>
              <a:t>Міський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 Палац </a:t>
            </a:r>
            <a:r>
              <a:rPr lang="ru-RU" b="1" dirty="0" err="1">
                <a:solidFill>
                  <a:schemeClr val="accent6">
                    <a:lumMod val="50000"/>
                  </a:schemeClr>
                </a:solidFill>
              </a:rPr>
              <a:t>культури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 в </a:t>
            </a:r>
            <a:r>
              <a:rPr lang="ru-RU" b="1" dirty="0" err="1">
                <a:solidFill>
                  <a:schemeClr val="accent6">
                    <a:lumMod val="50000"/>
                  </a:schemeClr>
                </a:solidFill>
              </a:rPr>
              <a:t>Бердичеві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6">
                    <a:lumMod val="50000"/>
                  </a:schemeClr>
                </a:solidFill>
              </a:rPr>
              <a:t>енергоефективним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.</a:t>
            </a:r>
            <a:endParaRPr lang="ru-RU" b="1" dirty="0">
              <a:solidFill>
                <a:schemeClr val="accent6">
                  <a:lumMod val="50000"/>
                </a:schemeClr>
              </a:solidFill>
              <a:effectLst/>
              <a:latin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4619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4FEB5F6-FF4B-1B47-A6C4-6073DDBF7A6E}"/>
              </a:ext>
            </a:extLst>
          </p:cNvPr>
          <p:cNvSpPr/>
          <p:nvPr/>
        </p:nvSpPr>
        <p:spPr>
          <a:xfrm>
            <a:off x="196541" y="151021"/>
            <a:ext cx="2869696" cy="3815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000"/>
              </a:lnSpc>
            </a:pPr>
            <a:r>
              <a:rPr lang="ru-RU" b="1" kern="0" cap="all" dirty="0">
                <a:solidFill>
                  <a:srgbClr val="434343"/>
                </a:solidFill>
                <a:latin typeface="Century Gothic" panose="020B0502020202020204" pitchFamily="34" charset="0"/>
              </a:rPr>
              <a:t>5. </a:t>
            </a:r>
            <a:r>
              <a:rPr lang="ru-RU" b="1" kern="0" cap="all" dirty="0" err="1">
                <a:solidFill>
                  <a:srgbClr val="434343"/>
                </a:solidFill>
                <a:latin typeface="Century Gothic" panose="020B0502020202020204" pitchFamily="34" charset="0"/>
              </a:rPr>
              <a:t>Партнери</a:t>
            </a:r>
            <a:r>
              <a:rPr lang="ru-RU" b="1" kern="0" cap="all" dirty="0">
                <a:solidFill>
                  <a:srgbClr val="434343"/>
                </a:solidFill>
                <a:latin typeface="Century Gothic" panose="020B0502020202020204" pitchFamily="34" charset="0"/>
              </a:rPr>
              <a:t> </a:t>
            </a:r>
            <a:r>
              <a:rPr lang="ru-RU" b="1" kern="0" cap="all" dirty="0" err="1">
                <a:solidFill>
                  <a:srgbClr val="434343"/>
                </a:solidFill>
                <a:latin typeface="Century Gothic" panose="020B0502020202020204" pitchFamily="34" charset="0"/>
              </a:rPr>
              <a:t>реалізації</a:t>
            </a:r>
            <a:endParaRPr lang="ru-UA" b="1" kern="0" cap="all" dirty="0">
              <a:solidFill>
                <a:srgbClr val="434343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D9BA74A-B76B-734E-BF02-DC86350935F2}"/>
              </a:ext>
            </a:extLst>
          </p:cNvPr>
          <p:cNvSpPr/>
          <p:nvPr/>
        </p:nvSpPr>
        <p:spPr>
          <a:xfrm>
            <a:off x="196541" y="664470"/>
            <a:ext cx="11447772" cy="2449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Aft>
                <a:spcPts val="1125"/>
              </a:spcAft>
            </a:pPr>
            <a:r>
              <a:rPr lang="uk-UA" i="1" dirty="0">
                <a:solidFill>
                  <a:srgbClr val="000000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Нашим партнером є компанія </a:t>
            </a:r>
            <a:r>
              <a:rPr lang="uk-UA" i="1" dirty="0" err="1">
                <a:solidFill>
                  <a:srgbClr val="000000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Kness</a:t>
            </a:r>
            <a:r>
              <a:rPr lang="uk-UA" i="1" dirty="0">
                <a:solidFill>
                  <a:srgbClr val="000000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 </a:t>
            </a:r>
            <a:r>
              <a:rPr lang="uk-UA" i="1" dirty="0" err="1">
                <a:solidFill>
                  <a:srgbClr val="000000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Energy</a:t>
            </a:r>
            <a:r>
              <a:rPr lang="uk-UA" i="1" dirty="0">
                <a:solidFill>
                  <a:srgbClr val="000000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, в них є досвід у багатьох цікавих і найголовніше – реалізованих проектах. </a:t>
            </a:r>
            <a:br>
              <a:rPr lang="uk-UA" i="1" dirty="0">
                <a:solidFill>
                  <a:srgbClr val="000000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</a:br>
            <a:r>
              <a:rPr lang="uk-UA" i="1" dirty="0">
                <a:solidFill>
                  <a:srgbClr val="000000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KNESS виконує генеральний підряд у </a:t>
            </a:r>
            <a:r>
              <a:rPr lang="uk-UA" i="1" dirty="0" err="1">
                <a:solidFill>
                  <a:srgbClr val="000000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проєктах</a:t>
            </a:r>
            <a:r>
              <a:rPr lang="uk-UA" i="1" dirty="0">
                <a:solidFill>
                  <a:srgbClr val="000000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 відновлюваної енергетики — будівництво фотоелектричних станцій «під ключ».</a:t>
            </a:r>
            <a:endParaRPr lang="ru-UA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fontAlgn="base">
              <a:spcAft>
                <a:spcPts val="1125"/>
              </a:spcAft>
            </a:pPr>
            <a:r>
              <a:rPr lang="uk-UA" i="1" dirty="0">
                <a:solidFill>
                  <a:srgbClr val="000000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Компанія здійснює повний комплекс заходів щодо реалізації інвестиційно-будівельного </a:t>
            </a:r>
            <a:r>
              <a:rPr lang="uk-UA" i="1" dirty="0" err="1">
                <a:solidFill>
                  <a:srgbClr val="000000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проєкту</a:t>
            </a:r>
            <a:r>
              <a:rPr lang="uk-UA" i="1" dirty="0">
                <a:solidFill>
                  <a:srgbClr val="000000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: від підбору об’єкта будівництва, збору та підготовки початково-дозвільної документації, </a:t>
            </a:r>
            <a:r>
              <a:rPr lang="uk-UA" i="1" dirty="0" err="1">
                <a:solidFill>
                  <a:srgbClr val="000000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проєктування</a:t>
            </a:r>
            <a:r>
              <a:rPr lang="uk-UA" i="1" dirty="0">
                <a:solidFill>
                  <a:srgbClr val="000000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, постачання обладнання і до введення в експлуатацію та підключення до електромережі.</a:t>
            </a:r>
            <a:endParaRPr lang="ru-UA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CA114B2-0554-D540-A690-9D2A1E5CAA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10905" t="31257" r="8994" b="29868"/>
          <a:stretch/>
        </p:blipFill>
        <p:spPr>
          <a:xfrm>
            <a:off x="1323722" y="4044180"/>
            <a:ext cx="4727028" cy="1143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909D045-F51B-7F47-9FCE-44588893DB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2074" y="2592578"/>
            <a:ext cx="4046204" cy="4046204"/>
          </a:xfrm>
          <a:prstGeom prst="rect">
            <a:avLst/>
          </a:prstGeom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06244AB7-C1EE-E040-A1E4-9FF7AF39E9D0}"/>
              </a:ext>
            </a:extLst>
          </p:cNvPr>
          <p:cNvSpPr/>
          <p:nvPr/>
        </p:nvSpPr>
        <p:spPr>
          <a:xfrm>
            <a:off x="508759" y="3429000"/>
            <a:ext cx="444121" cy="44788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F7759E8B-289D-B14A-9538-ADD25BC9F3BC}"/>
              </a:ext>
            </a:extLst>
          </p:cNvPr>
          <p:cNvSpPr/>
          <p:nvPr/>
        </p:nvSpPr>
        <p:spPr>
          <a:xfrm>
            <a:off x="5250824" y="2994241"/>
            <a:ext cx="554517" cy="584777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82BE2131-146C-D241-86E9-BCEE27772656}"/>
              </a:ext>
            </a:extLst>
          </p:cNvPr>
          <p:cNvSpPr/>
          <p:nvPr/>
        </p:nvSpPr>
        <p:spPr>
          <a:xfrm>
            <a:off x="4604509" y="5969588"/>
            <a:ext cx="444121" cy="44788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265706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55DC3EB-501D-8244-A657-875F0D3BF578}"/>
              </a:ext>
            </a:extLst>
          </p:cNvPr>
          <p:cNvSpPr/>
          <p:nvPr/>
        </p:nvSpPr>
        <p:spPr>
          <a:xfrm>
            <a:off x="204787" y="189659"/>
            <a:ext cx="6096000" cy="102085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115000"/>
              </a:lnSpc>
            </a:pPr>
            <a:r>
              <a:rPr lang="ru-RU" b="1" kern="0" cap="all" dirty="0">
                <a:solidFill>
                  <a:srgbClr val="434343"/>
                </a:solidFill>
                <a:latin typeface="Century Gothic" panose="020B0502020202020204" pitchFamily="34" charset="0"/>
              </a:rPr>
              <a:t>6. </a:t>
            </a:r>
            <a:r>
              <a:rPr lang="ru-RU" b="1" kern="0" cap="all" dirty="0" err="1">
                <a:solidFill>
                  <a:srgbClr val="434343"/>
                </a:solidFill>
                <a:latin typeface="Century Gothic" panose="020B0502020202020204" pitchFamily="34" charset="0"/>
              </a:rPr>
              <a:t>Технічні</a:t>
            </a:r>
            <a:r>
              <a:rPr lang="ru-RU" b="1" kern="0" cap="all" dirty="0">
                <a:solidFill>
                  <a:srgbClr val="434343"/>
                </a:solidFill>
                <a:latin typeface="Century Gothic" panose="020B0502020202020204" pitchFamily="34" charset="0"/>
              </a:rPr>
              <a:t> </a:t>
            </a:r>
            <a:r>
              <a:rPr lang="ru-RU" b="1" kern="0" cap="all" dirty="0" err="1">
                <a:solidFill>
                  <a:srgbClr val="434343"/>
                </a:solidFill>
                <a:latin typeface="Century Gothic" panose="020B0502020202020204" pitchFamily="34" charset="0"/>
              </a:rPr>
              <a:t>аспекти</a:t>
            </a:r>
            <a:r>
              <a:rPr lang="ru-RU" b="1" kern="0" cap="all" dirty="0">
                <a:solidFill>
                  <a:srgbClr val="434343"/>
                </a:solidFill>
                <a:latin typeface="Century Gothic" panose="020B0502020202020204" pitchFamily="34" charset="0"/>
              </a:rPr>
              <a:t> </a:t>
            </a:r>
            <a:r>
              <a:rPr lang="ru-RU" b="1" kern="0" cap="all" dirty="0" err="1">
                <a:solidFill>
                  <a:srgbClr val="434343"/>
                </a:solidFill>
                <a:latin typeface="Century Gothic" panose="020B0502020202020204" pitchFamily="34" charset="0"/>
              </a:rPr>
              <a:t>реалізації</a:t>
            </a:r>
            <a:endParaRPr lang="ru-UA" b="1" kern="0" cap="all" dirty="0">
              <a:solidFill>
                <a:srgbClr val="434343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15000"/>
              </a:lnSpc>
            </a:pPr>
            <a:r>
              <a:rPr lang="ru-RU" b="1" kern="0" cap="all" dirty="0">
                <a:solidFill>
                  <a:srgbClr val="434343"/>
                </a:solidFill>
                <a:latin typeface="Century Gothic" panose="020B0502020202020204" pitchFamily="34" charset="0"/>
              </a:rPr>
              <a:t>	6.1. </a:t>
            </a:r>
            <a:r>
              <a:rPr lang="ru-RU" b="1" kern="0" cap="all" dirty="0" err="1">
                <a:solidFill>
                  <a:srgbClr val="434343"/>
                </a:solidFill>
                <a:latin typeface="Century Gothic" panose="020B0502020202020204" pitchFamily="34" charset="0"/>
              </a:rPr>
              <a:t>Інформація</a:t>
            </a:r>
            <a:r>
              <a:rPr lang="ru-RU" b="1" kern="0" cap="all" dirty="0">
                <a:solidFill>
                  <a:srgbClr val="434343"/>
                </a:solidFill>
                <a:latin typeface="Century Gothic" panose="020B0502020202020204" pitchFamily="34" charset="0"/>
              </a:rPr>
              <a:t> про </a:t>
            </a:r>
            <a:r>
              <a:rPr lang="ru-RU" b="1" kern="0" cap="all" dirty="0" err="1">
                <a:solidFill>
                  <a:srgbClr val="434343"/>
                </a:solidFill>
                <a:latin typeface="Century Gothic" panose="020B0502020202020204" pitchFamily="34" charset="0"/>
              </a:rPr>
              <a:t>об’єкт</a:t>
            </a:r>
            <a:r>
              <a:rPr lang="ru-RU" b="1" kern="0" cap="all" dirty="0">
                <a:solidFill>
                  <a:srgbClr val="434343"/>
                </a:solidFill>
                <a:latin typeface="Century Gothic" panose="020B0502020202020204" pitchFamily="34" charset="0"/>
              </a:rPr>
              <a:t> </a:t>
            </a:r>
            <a:r>
              <a:rPr lang="ru-RU" b="1" kern="0" cap="all" dirty="0" err="1">
                <a:solidFill>
                  <a:srgbClr val="434343"/>
                </a:solidFill>
                <a:latin typeface="Century Gothic" panose="020B0502020202020204" pitchFamily="34" charset="0"/>
              </a:rPr>
              <a:t>споживання</a:t>
            </a:r>
            <a:r>
              <a:rPr lang="ru-RU" b="1" kern="0" cap="all" dirty="0">
                <a:solidFill>
                  <a:srgbClr val="434343"/>
                </a:solidFill>
                <a:latin typeface="Century Gothic" panose="020B0502020202020204" pitchFamily="34" charset="0"/>
              </a:rPr>
              <a:t> та </a:t>
            </a:r>
            <a:r>
              <a:rPr lang="ru-RU" b="1" kern="0" cap="all" dirty="0" err="1">
                <a:solidFill>
                  <a:srgbClr val="434343"/>
                </a:solidFill>
                <a:latin typeface="Century Gothic" panose="020B0502020202020204" pitchFamily="34" charset="0"/>
              </a:rPr>
              <a:t>об’єкт</a:t>
            </a:r>
            <a:r>
              <a:rPr lang="ru-RU" b="1" kern="0" cap="all" dirty="0">
                <a:solidFill>
                  <a:srgbClr val="434343"/>
                </a:solidFill>
                <a:latin typeface="Century Gothic" panose="020B0502020202020204" pitchFamily="34" charset="0"/>
              </a:rPr>
              <a:t> </a:t>
            </a:r>
            <a:r>
              <a:rPr lang="ru-RU" b="1" kern="0" cap="all" dirty="0" err="1">
                <a:solidFill>
                  <a:srgbClr val="434343"/>
                </a:solidFill>
                <a:latin typeface="Century Gothic" panose="020B0502020202020204" pitchFamily="34" charset="0"/>
              </a:rPr>
              <a:t>генерації</a:t>
            </a:r>
            <a:endParaRPr lang="ru-UA" b="1" kern="0" cap="all" dirty="0">
              <a:solidFill>
                <a:srgbClr val="434343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Google Shape;128;p15">
            <a:extLst>
              <a:ext uri="{FF2B5EF4-FFF2-40B4-BE49-F238E27FC236}">
                <a16:creationId xmlns:a16="http://schemas.microsoft.com/office/drawing/2014/main" id="{BF2D25D6-C3B2-764D-9C45-3440C5457F35}"/>
              </a:ext>
            </a:extLst>
          </p:cNvPr>
          <p:cNvSpPr txBox="1"/>
          <p:nvPr/>
        </p:nvSpPr>
        <p:spPr>
          <a:xfrm>
            <a:off x="308850" y="1401675"/>
            <a:ext cx="6771600" cy="828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/>
          <a:p>
            <a:r>
              <a:rPr lang="ru-RU" i="1" dirty="0" err="1">
                <a:solidFill>
                  <a:srgbClr val="000000"/>
                </a:solidFill>
                <a:latin typeface="Century Gothic" panose="020B0502020202020204" pitchFamily="34" charset="0"/>
                <a:sym typeface="Open Sans"/>
              </a:rPr>
              <a:t>Орієнтовний</a:t>
            </a:r>
            <a:r>
              <a:rPr lang="ru-RU" i="1" dirty="0">
                <a:solidFill>
                  <a:srgbClr val="000000"/>
                </a:solidFill>
                <a:latin typeface="Century Gothic" panose="020B0502020202020204" pitchFamily="34" charset="0"/>
                <a:sym typeface="Open Sans"/>
              </a:rPr>
              <a:t> </a:t>
            </a:r>
            <a:r>
              <a:rPr lang="ru-RU" i="1" dirty="0" err="1">
                <a:solidFill>
                  <a:srgbClr val="000000"/>
                </a:solidFill>
                <a:latin typeface="Century Gothic" panose="020B0502020202020204" pitchFamily="34" charset="0"/>
                <a:sym typeface="Open Sans"/>
              </a:rPr>
              <a:t>обсяг</a:t>
            </a:r>
            <a:r>
              <a:rPr lang="ru-RU" i="1" dirty="0">
                <a:solidFill>
                  <a:srgbClr val="000000"/>
                </a:solidFill>
                <a:latin typeface="Century Gothic" panose="020B0502020202020204" pitchFamily="34" charset="0"/>
                <a:sym typeface="Open Sans"/>
              </a:rPr>
              <a:t> </a:t>
            </a:r>
            <a:r>
              <a:rPr lang="ru-RU" i="1" dirty="0" err="1">
                <a:solidFill>
                  <a:srgbClr val="000000"/>
                </a:solidFill>
                <a:latin typeface="Century Gothic" panose="020B0502020202020204" pitchFamily="34" charset="0"/>
                <a:sym typeface="Open Sans"/>
              </a:rPr>
              <a:t>споживання</a:t>
            </a:r>
            <a:r>
              <a:rPr lang="ru-RU" i="1" dirty="0">
                <a:solidFill>
                  <a:srgbClr val="000000"/>
                </a:solidFill>
                <a:latin typeface="Century Gothic" panose="020B0502020202020204" pitchFamily="34" charset="0"/>
                <a:sym typeface="Open Sans"/>
              </a:rPr>
              <a:t> </a:t>
            </a:r>
            <a:r>
              <a:rPr lang="ru-RU" i="1" dirty="0" err="1">
                <a:solidFill>
                  <a:srgbClr val="000000"/>
                </a:solidFill>
                <a:latin typeface="Century Gothic" panose="020B0502020202020204" pitchFamily="34" charset="0"/>
                <a:sym typeface="Open Sans"/>
              </a:rPr>
              <a:t>електроенергії</a:t>
            </a:r>
            <a:r>
              <a:rPr lang="ru-RU" i="1" dirty="0">
                <a:solidFill>
                  <a:srgbClr val="000000"/>
                </a:solidFill>
                <a:latin typeface="Century Gothic" panose="020B0502020202020204" pitchFamily="34" charset="0"/>
                <a:sym typeface="Open Sans"/>
              </a:rPr>
              <a:t> </a:t>
            </a:r>
            <a:r>
              <a:rPr lang="ru-RU" i="1" dirty="0" err="1">
                <a:solidFill>
                  <a:srgbClr val="000000"/>
                </a:solidFill>
                <a:latin typeface="Century Gothic" panose="020B0502020202020204" pitchFamily="34" charset="0"/>
                <a:sym typeface="Open Sans"/>
              </a:rPr>
              <a:t>підприємства</a:t>
            </a:r>
            <a:r>
              <a:rPr lang="ru-RU" i="1" dirty="0">
                <a:solidFill>
                  <a:srgbClr val="000000"/>
                </a:solidFill>
                <a:latin typeface="Century Gothic" panose="020B0502020202020204" pitchFamily="34" charset="0"/>
                <a:sym typeface="Open Sans"/>
              </a:rPr>
              <a:t> - 240 тис. кВт год </a:t>
            </a:r>
            <a:endParaRPr i="1" dirty="0">
              <a:solidFill>
                <a:srgbClr val="000000"/>
              </a:solidFill>
              <a:latin typeface="Century Gothic" panose="020B0502020202020204" pitchFamily="34" charset="0"/>
              <a:sym typeface="Open Sans"/>
            </a:endParaRPr>
          </a:p>
        </p:txBody>
      </p:sp>
      <p:sp>
        <p:nvSpPr>
          <p:cNvPr id="4" name="Google Shape;129;p15">
            <a:extLst>
              <a:ext uri="{FF2B5EF4-FFF2-40B4-BE49-F238E27FC236}">
                <a16:creationId xmlns:a16="http://schemas.microsoft.com/office/drawing/2014/main" id="{7780C2C6-D934-9844-B5C3-D364E426C65A}"/>
              </a:ext>
            </a:extLst>
          </p:cNvPr>
          <p:cNvSpPr txBox="1"/>
          <p:nvPr/>
        </p:nvSpPr>
        <p:spPr>
          <a:xfrm>
            <a:off x="308850" y="2316075"/>
            <a:ext cx="6771600" cy="828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/>
          <a:p>
            <a:r>
              <a:rPr lang="ru-RU" i="1" dirty="0" err="1">
                <a:solidFill>
                  <a:srgbClr val="000000"/>
                </a:solidFill>
                <a:latin typeface="Century Gothic" panose="020B0502020202020204" pitchFamily="34" charset="0"/>
                <a:sym typeface="Open Sans"/>
              </a:rPr>
              <a:t>Орієнтовний</a:t>
            </a:r>
            <a:r>
              <a:rPr lang="ru-RU" i="1" dirty="0">
                <a:solidFill>
                  <a:srgbClr val="000000"/>
                </a:solidFill>
                <a:latin typeface="Century Gothic" panose="020B0502020202020204" pitchFamily="34" charset="0"/>
                <a:sym typeface="Open Sans"/>
              </a:rPr>
              <a:t> </a:t>
            </a:r>
            <a:r>
              <a:rPr lang="ru-RU" i="1" dirty="0" err="1">
                <a:solidFill>
                  <a:srgbClr val="000000"/>
                </a:solidFill>
                <a:latin typeface="Century Gothic" panose="020B0502020202020204" pitchFamily="34" charset="0"/>
                <a:sym typeface="Open Sans"/>
              </a:rPr>
              <a:t>обсяг</a:t>
            </a:r>
            <a:r>
              <a:rPr lang="ru-RU" i="1" dirty="0">
                <a:solidFill>
                  <a:srgbClr val="000000"/>
                </a:solidFill>
                <a:latin typeface="Century Gothic" panose="020B0502020202020204" pitchFamily="34" charset="0"/>
                <a:sym typeface="Open Sans"/>
              </a:rPr>
              <a:t> </a:t>
            </a:r>
            <a:r>
              <a:rPr lang="ru-RU" i="1" dirty="0" err="1">
                <a:solidFill>
                  <a:srgbClr val="000000"/>
                </a:solidFill>
                <a:latin typeface="Century Gothic" panose="020B0502020202020204" pitchFamily="34" charset="0"/>
                <a:sym typeface="Open Sans"/>
              </a:rPr>
              <a:t>генерації</a:t>
            </a:r>
            <a:r>
              <a:rPr lang="ru-RU" i="1" dirty="0">
                <a:solidFill>
                  <a:srgbClr val="000000"/>
                </a:solidFill>
                <a:latin typeface="Century Gothic" panose="020B0502020202020204" pitchFamily="34" charset="0"/>
                <a:sym typeface="Open Sans"/>
              </a:rPr>
              <a:t> </a:t>
            </a:r>
            <a:r>
              <a:rPr lang="ru-RU" i="1" dirty="0" err="1">
                <a:solidFill>
                  <a:srgbClr val="000000"/>
                </a:solidFill>
                <a:latin typeface="Century Gothic" panose="020B0502020202020204" pitchFamily="34" charset="0"/>
                <a:sym typeface="Open Sans"/>
              </a:rPr>
              <a:t>електроенергії</a:t>
            </a:r>
            <a:r>
              <a:rPr lang="ru-RU" i="1" dirty="0">
                <a:solidFill>
                  <a:srgbClr val="000000"/>
                </a:solidFill>
                <a:latin typeface="Century Gothic" panose="020B0502020202020204" pitchFamily="34" charset="0"/>
                <a:sym typeface="Open Sans"/>
              </a:rPr>
              <a:t> СЕС - </a:t>
            </a:r>
            <a:br>
              <a:rPr lang="ru-RU" i="1" dirty="0">
                <a:solidFill>
                  <a:srgbClr val="000000"/>
                </a:solidFill>
                <a:latin typeface="Century Gothic" panose="020B0502020202020204" pitchFamily="34" charset="0"/>
                <a:sym typeface="Open Sans"/>
              </a:rPr>
            </a:br>
            <a:r>
              <a:rPr lang="ru-RU" i="1" dirty="0">
                <a:solidFill>
                  <a:srgbClr val="000000"/>
                </a:solidFill>
                <a:latin typeface="Century Gothic" panose="020B0502020202020204" pitchFamily="34" charset="0"/>
                <a:sym typeface="Open Sans"/>
              </a:rPr>
              <a:t>28,53 тис. кВт год </a:t>
            </a:r>
            <a:endParaRPr i="1" dirty="0">
              <a:solidFill>
                <a:srgbClr val="000000"/>
              </a:solidFill>
              <a:latin typeface="Century Gothic" panose="020B0502020202020204" pitchFamily="34" charset="0"/>
              <a:sym typeface="Open Sans"/>
            </a:endParaRPr>
          </a:p>
        </p:txBody>
      </p:sp>
      <p:sp>
        <p:nvSpPr>
          <p:cNvPr id="5" name="Google Shape;130;p15">
            <a:extLst>
              <a:ext uri="{FF2B5EF4-FFF2-40B4-BE49-F238E27FC236}">
                <a16:creationId xmlns:a16="http://schemas.microsoft.com/office/drawing/2014/main" id="{82AE4B12-0352-1643-B875-5C8A29EC47AA}"/>
              </a:ext>
            </a:extLst>
          </p:cNvPr>
          <p:cNvSpPr txBox="1"/>
          <p:nvPr/>
        </p:nvSpPr>
        <p:spPr>
          <a:xfrm>
            <a:off x="362625" y="3326325"/>
            <a:ext cx="6771600" cy="828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/>
          <a:p>
            <a:r>
              <a:rPr lang="ru-RU" i="1" dirty="0" err="1">
                <a:solidFill>
                  <a:srgbClr val="000000"/>
                </a:solidFill>
                <a:latin typeface="Century Gothic" panose="020B0502020202020204" pitchFamily="34" charset="0"/>
                <a:sym typeface="Open Sans"/>
              </a:rPr>
              <a:t>Орієнтовний</a:t>
            </a:r>
            <a:r>
              <a:rPr lang="ru-RU" i="1" dirty="0">
                <a:solidFill>
                  <a:srgbClr val="000000"/>
                </a:solidFill>
                <a:latin typeface="Century Gothic" panose="020B0502020202020204" pitchFamily="34" charset="0"/>
                <a:sym typeface="Open Sans"/>
              </a:rPr>
              <a:t> </a:t>
            </a:r>
            <a:r>
              <a:rPr lang="ru-RU" i="1" dirty="0" err="1">
                <a:solidFill>
                  <a:srgbClr val="000000"/>
                </a:solidFill>
                <a:latin typeface="Century Gothic" panose="020B0502020202020204" pitchFamily="34" charset="0"/>
                <a:sym typeface="Open Sans"/>
              </a:rPr>
              <a:t>обсяг</a:t>
            </a:r>
            <a:r>
              <a:rPr lang="ru-RU" i="1" dirty="0">
                <a:solidFill>
                  <a:srgbClr val="000000"/>
                </a:solidFill>
                <a:latin typeface="Century Gothic" panose="020B0502020202020204" pitchFamily="34" charset="0"/>
                <a:sym typeface="Open Sans"/>
              </a:rPr>
              <a:t> </a:t>
            </a:r>
            <a:r>
              <a:rPr lang="ru-RU" i="1" dirty="0" err="1">
                <a:solidFill>
                  <a:srgbClr val="000000"/>
                </a:solidFill>
                <a:latin typeface="Century Gothic" panose="020B0502020202020204" pitchFamily="34" charset="0"/>
                <a:sym typeface="Open Sans"/>
              </a:rPr>
              <a:t>закупівлі</a:t>
            </a:r>
            <a:r>
              <a:rPr lang="ru-RU" i="1" dirty="0">
                <a:solidFill>
                  <a:srgbClr val="000000"/>
                </a:solidFill>
                <a:latin typeface="Century Gothic" panose="020B0502020202020204" pitchFamily="34" charset="0"/>
                <a:sym typeface="Open Sans"/>
              </a:rPr>
              <a:t> </a:t>
            </a:r>
            <a:r>
              <a:rPr lang="ru-RU" i="1" dirty="0" err="1">
                <a:solidFill>
                  <a:srgbClr val="000000"/>
                </a:solidFill>
                <a:latin typeface="Century Gothic" panose="020B0502020202020204" pitchFamily="34" charset="0"/>
                <a:sym typeface="Open Sans"/>
              </a:rPr>
              <a:t>електроенергії</a:t>
            </a:r>
            <a:r>
              <a:rPr lang="ru-RU" i="1" dirty="0">
                <a:solidFill>
                  <a:srgbClr val="000000"/>
                </a:solidFill>
                <a:latin typeface="Century Gothic" panose="020B0502020202020204" pitchFamily="34" charset="0"/>
                <a:sym typeface="Open Sans"/>
              </a:rPr>
              <a:t>  з ринку - </a:t>
            </a:r>
            <a:br>
              <a:rPr lang="ru-RU" i="1" dirty="0">
                <a:solidFill>
                  <a:srgbClr val="000000"/>
                </a:solidFill>
                <a:latin typeface="Century Gothic" panose="020B0502020202020204" pitchFamily="34" charset="0"/>
                <a:sym typeface="Open Sans"/>
              </a:rPr>
            </a:br>
            <a:r>
              <a:rPr lang="ru-RU" i="1" dirty="0">
                <a:solidFill>
                  <a:srgbClr val="000000"/>
                </a:solidFill>
                <a:latin typeface="Century Gothic" panose="020B0502020202020204" pitchFamily="34" charset="0"/>
                <a:sym typeface="Open Sans"/>
              </a:rPr>
              <a:t>215 тис. кВт год </a:t>
            </a:r>
            <a:endParaRPr i="1" dirty="0">
              <a:solidFill>
                <a:srgbClr val="000000"/>
              </a:solidFill>
              <a:latin typeface="Century Gothic" panose="020B0502020202020204" pitchFamily="34" charset="0"/>
              <a:sym typeface="Open Sans"/>
            </a:endParaRPr>
          </a:p>
        </p:txBody>
      </p:sp>
      <p:sp>
        <p:nvSpPr>
          <p:cNvPr id="6" name="Google Shape;131;p15">
            <a:extLst>
              <a:ext uri="{FF2B5EF4-FFF2-40B4-BE49-F238E27FC236}">
                <a16:creationId xmlns:a16="http://schemas.microsoft.com/office/drawing/2014/main" id="{FE3E7B97-4018-7C4C-9740-685B52FE95D6}"/>
              </a:ext>
            </a:extLst>
          </p:cNvPr>
          <p:cNvSpPr txBox="1"/>
          <p:nvPr/>
        </p:nvSpPr>
        <p:spPr>
          <a:xfrm>
            <a:off x="362625" y="4442363"/>
            <a:ext cx="6771600" cy="828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/>
          <a:p>
            <a:r>
              <a:rPr lang="ru-RU" i="1" dirty="0" err="1">
                <a:solidFill>
                  <a:srgbClr val="000000"/>
                </a:solidFill>
                <a:latin typeface="Century Gothic" panose="020B0502020202020204" pitchFamily="34" charset="0"/>
                <a:sym typeface="Open Sans"/>
              </a:rPr>
              <a:t>Орієнтовний</a:t>
            </a:r>
            <a:r>
              <a:rPr lang="ru-RU" i="1" dirty="0">
                <a:solidFill>
                  <a:srgbClr val="000000"/>
                </a:solidFill>
                <a:latin typeface="Century Gothic" panose="020B0502020202020204" pitchFamily="34" charset="0"/>
                <a:sym typeface="Open Sans"/>
              </a:rPr>
              <a:t> </a:t>
            </a:r>
            <a:r>
              <a:rPr lang="ru-RU" i="1" dirty="0" err="1">
                <a:solidFill>
                  <a:srgbClr val="000000"/>
                </a:solidFill>
                <a:latin typeface="Century Gothic" panose="020B0502020202020204" pitchFamily="34" charset="0"/>
                <a:sym typeface="Open Sans"/>
              </a:rPr>
              <a:t>обсяг</a:t>
            </a:r>
            <a:r>
              <a:rPr lang="ru-RU" i="1" dirty="0">
                <a:solidFill>
                  <a:srgbClr val="000000"/>
                </a:solidFill>
                <a:latin typeface="Century Gothic" panose="020B0502020202020204" pitchFamily="34" charset="0"/>
                <a:sym typeface="Open Sans"/>
              </a:rPr>
              <a:t> продажу </a:t>
            </a:r>
            <a:r>
              <a:rPr lang="ru-RU" i="1" dirty="0" err="1">
                <a:solidFill>
                  <a:srgbClr val="000000"/>
                </a:solidFill>
                <a:latin typeface="Century Gothic" panose="020B0502020202020204" pitchFamily="34" charset="0"/>
                <a:sym typeface="Open Sans"/>
              </a:rPr>
              <a:t>електроенергії</a:t>
            </a:r>
            <a:r>
              <a:rPr lang="ru-RU" i="1" dirty="0">
                <a:solidFill>
                  <a:srgbClr val="000000"/>
                </a:solidFill>
                <a:latin typeface="Century Gothic" panose="020B0502020202020204" pitchFamily="34" charset="0"/>
                <a:sym typeface="Open Sans"/>
              </a:rPr>
              <a:t> з СЕС в </a:t>
            </a:r>
            <a:r>
              <a:rPr lang="ru-RU" i="1" dirty="0" err="1">
                <a:solidFill>
                  <a:srgbClr val="000000"/>
                </a:solidFill>
                <a:latin typeface="Century Gothic" panose="020B0502020202020204" pitchFamily="34" charset="0"/>
                <a:sym typeface="Open Sans"/>
              </a:rPr>
              <a:t>ринок</a:t>
            </a:r>
            <a:r>
              <a:rPr lang="ru-RU" i="1" dirty="0">
                <a:solidFill>
                  <a:srgbClr val="000000"/>
                </a:solidFill>
                <a:latin typeface="Century Gothic" panose="020B0502020202020204" pitchFamily="34" charset="0"/>
                <a:sym typeface="Open Sans"/>
              </a:rPr>
              <a:t> за </a:t>
            </a:r>
            <a:r>
              <a:rPr lang="ru-RU" i="1" dirty="0" err="1">
                <a:solidFill>
                  <a:srgbClr val="000000"/>
                </a:solidFill>
                <a:latin typeface="Century Gothic" panose="020B0502020202020204" pitchFamily="34" charset="0"/>
                <a:sym typeface="Open Sans"/>
              </a:rPr>
              <a:t>ціною</a:t>
            </a:r>
            <a:r>
              <a:rPr lang="ru-RU" i="1" dirty="0">
                <a:solidFill>
                  <a:srgbClr val="000000"/>
                </a:solidFill>
                <a:latin typeface="Century Gothic" panose="020B0502020202020204" pitchFamily="34" charset="0"/>
                <a:sym typeface="Open Sans"/>
              </a:rPr>
              <a:t> ринку на </a:t>
            </a:r>
            <a:r>
              <a:rPr lang="ru-RU" i="1" dirty="0" err="1">
                <a:solidFill>
                  <a:srgbClr val="000000"/>
                </a:solidFill>
                <a:latin typeface="Century Gothic" panose="020B0502020202020204" pitchFamily="34" charset="0"/>
                <a:sym typeface="Open Sans"/>
              </a:rPr>
              <a:t>добу</a:t>
            </a:r>
            <a:r>
              <a:rPr lang="ru-RU" i="1" dirty="0">
                <a:solidFill>
                  <a:srgbClr val="000000"/>
                </a:solidFill>
                <a:latin typeface="Century Gothic" panose="020B0502020202020204" pitchFamily="34" charset="0"/>
                <a:sym typeface="Open Sans"/>
              </a:rPr>
              <a:t> наперед - 3 тис. кВт год </a:t>
            </a:r>
            <a:endParaRPr i="1" dirty="0">
              <a:solidFill>
                <a:srgbClr val="000000"/>
              </a:solidFill>
              <a:latin typeface="Century Gothic" panose="020B0502020202020204" pitchFamily="34" charset="0"/>
              <a:sym typeface="Open Sans"/>
            </a:endParaRPr>
          </a:p>
        </p:txBody>
      </p:sp>
      <p:sp>
        <p:nvSpPr>
          <p:cNvPr id="7" name="Google Shape;132;p15">
            <a:extLst>
              <a:ext uri="{FF2B5EF4-FFF2-40B4-BE49-F238E27FC236}">
                <a16:creationId xmlns:a16="http://schemas.microsoft.com/office/drawing/2014/main" id="{08BB7849-C41E-5343-A25E-C77074285B90}"/>
              </a:ext>
            </a:extLst>
          </p:cNvPr>
          <p:cNvSpPr txBox="1"/>
          <p:nvPr/>
        </p:nvSpPr>
        <p:spPr>
          <a:xfrm>
            <a:off x="362625" y="5444138"/>
            <a:ext cx="6771600" cy="828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/>
          <a:p>
            <a:r>
              <a:rPr lang="ru-RU" i="1" dirty="0" err="1">
                <a:solidFill>
                  <a:srgbClr val="000000"/>
                </a:solidFill>
                <a:latin typeface="Century Gothic" panose="020B0502020202020204" pitchFamily="34" charset="0"/>
                <a:sym typeface="Open Sans"/>
              </a:rPr>
              <a:t>Орієнтовний</a:t>
            </a:r>
            <a:r>
              <a:rPr lang="ru-RU" i="1" dirty="0">
                <a:solidFill>
                  <a:srgbClr val="000000"/>
                </a:solidFill>
                <a:latin typeface="Century Gothic" panose="020B0502020202020204" pitchFamily="34" charset="0"/>
                <a:sym typeface="Open Sans"/>
              </a:rPr>
              <a:t> </a:t>
            </a:r>
            <a:r>
              <a:rPr lang="ru-RU" i="1" dirty="0" err="1">
                <a:solidFill>
                  <a:srgbClr val="000000"/>
                </a:solidFill>
                <a:latin typeface="Century Gothic" panose="020B0502020202020204" pitchFamily="34" charset="0"/>
                <a:sym typeface="Open Sans"/>
              </a:rPr>
              <a:t>обсяг</a:t>
            </a:r>
            <a:r>
              <a:rPr lang="ru-RU" i="1" dirty="0">
                <a:solidFill>
                  <a:srgbClr val="000000"/>
                </a:solidFill>
                <a:latin typeface="Century Gothic" panose="020B0502020202020204" pitchFamily="34" charset="0"/>
                <a:sym typeface="Open Sans"/>
              </a:rPr>
              <a:t> </a:t>
            </a:r>
            <a:r>
              <a:rPr lang="ru-RU" i="1" dirty="0" err="1">
                <a:solidFill>
                  <a:srgbClr val="000000"/>
                </a:solidFill>
                <a:latin typeface="Century Gothic" panose="020B0502020202020204" pitchFamily="34" charset="0"/>
                <a:sym typeface="Open Sans"/>
              </a:rPr>
              <a:t>споживання</a:t>
            </a:r>
            <a:r>
              <a:rPr lang="ru-RU" i="1" dirty="0">
                <a:solidFill>
                  <a:srgbClr val="000000"/>
                </a:solidFill>
                <a:latin typeface="Century Gothic" panose="020B0502020202020204" pitchFamily="34" charset="0"/>
                <a:sym typeface="Open Sans"/>
              </a:rPr>
              <a:t>  </a:t>
            </a:r>
            <a:r>
              <a:rPr lang="ru-RU" i="1" dirty="0" err="1">
                <a:solidFill>
                  <a:srgbClr val="000000"/>
                </a:solidFill>
                <a:latin typeface="Century Gothic" panose="020B0502020202020204" pitchFamily="34" charset="0"/>
                <a:sym typeface="Open Sans"/>
              </a:rPr>
              <a:t>електроенергії</a:t>
            </a:r>
            <a:r>
              <a:rPr lang="ru-RU" i="1" dirty="0">
                <a:solidFill>
                  <a:srgbClr val="000000"/>
                </a:solidFill>
                <a:latin typeface="Century Gothic" panose="020B0502020202020204" pitchFamily="34" charset="0"/>
                <a:sym typeface="Open Sans"/>
              </a:rPr>
              <a:t> з </a:t>
            </a:r>
            <a:r>
              <a:rPr lang="ru-RU" i="1" dirty="0" err="1">
                <a:solidFill>
                  <a:srgbClr val="000000"/>
                </a:solidFill>
                <a:latin typeface="Century Gothic" panose="020B0502020202020204" pitchFamily="34" charset="0"/>
                <a:sym typeface="Open Sans"/>
              </a:rPr>
              <a:t>сонячної</a:t>
            </a:r>
            <a:r>
              <a:rPr lang="ru-RU" i="1" dirty="0">
                <a:solidFill>
                  <a:srgbClr val="000000"/>
                </a:solidFill>
                <a:latin typeface="Century Gothic" panose="020B0502020202020204" pitchFamily="34" charset="0"/>
                <a:sym typeface="Open Sans"/>
              </a:rPr>
              <a:t> </a:t>
            </a:r>
            <a:r>
              <a:rPr lang="ru-RU" i="1" dirty="0" err="1">
                <a:solidFill>
                  <a:srgbClr val="000000"/>
                </a:solidFill>
                <a:latin typeface="Century Gothic" panose="020B0502020202020204" pitchFamily="34" charset="0"/>
                <a:sym typeface="Open Sans"/>
              </a:rPr>
              <a:t>електростанції</a:t>
            </a:r>
            <a:r>
              <a:rPr lang="ru-RU" i="1" dirty="0">
                <a:solidFill>
                  <a:srgbClr val="000000"/>
                </a:solidFill>
                <a:latin typeface="Century Gothic" panose="020B0502020202020204" pitchFamily="34" charset="0"/>
                <a:sym typeface="Open Sans"/>
              </a:rPr>
              <a:t> - 25,875 тис. кВт год </a:t>
            </a:r>
            <a:endParaRPr i="1" dirty="0">
              <a:solidFill>
                <a:srgbClr val="000000"/>
              </a:solidFill>
              <a:latin typeface="Century Gothic" panose="020B0502020202020204" pitchFamily="34" charset="0"/>
              <a:sym typeface="Open Sans"/>
            </a:endParaRPr>
          </a:p>
        </p:txBody>
      </p:sp>
      <p:sp>
        <p:nvSpPr>
          <p:cNvPr id="8" name="Google Shape;135;p15">
            <a:extLst>
              <a:ext uri="{FF2B5EF4-FFF2-40B4-BE49-F238E27FC236}">
                <a16:creationId xmlns:a16="http://schemas.microsoft.com/office/drawing/2014/main" id="{8ED55EEC-F030-5D4C-AF77-A76B3166B879}"/>
              </a:ext>
            </a:extLst>
          </p:cNvPr>
          <p:cNvSpPr txBox="1"/>
          <p:nvPr/>
        </p:nvSpPr>
        <p:spPr>
          <a:xfrm>
            <a:off x="7007058" y="3278460"/>
            <a:ext cx="4791598" cy="784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spAutoFit/>
          </a:bodyPr>
          <a:lstStyle/>
          <a:p>
            <a:pPr algn="ctr"/>
            <a:r>
              <a:rPr lang="ru-RU" sz="1650" dirty="0" err="1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Погодинний</a:t>
            </a:r>
            <a:r>
              <a:rPr lang="ru-RU" sz="1650" dirty="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ru-RU" sz="1650" dirty="0" err="1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добовий</a:t>
            </a:r>
            <a:r>
              <a:rPr lang="ru-RU" sz="1650" dirty="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ru-RU" sz="1650" dirty="0" err="1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графік</a:t>
            </a:r>
            <a:r>
              <a:rPr lang="ru-RU" sz="1650" dirty="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ru-RU" sz="1650" dirty="0" err="1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споживання</a:t>
            </a:r>
            <a:r>
              <a:rPr lang="ru-RU" sz="1650" dirty="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 та </a:t>
            </a:r>
            <a:r>
              <a:rPr lang="ru-RU" sz="1650" dirty="0" err="1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генерування</a:t>
            </a:r>
            <a:r>
              <a:rPr lang="ru-RU" sz="1650" dirty="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ru-RU" sz="1650" dirty="0" err="1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електроенергії</a:t>
            </a:r>
            <a:endParaRPr sz="1650" dirty="0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" name="Google Shape;136;p15">
            <a:extLst>
              <a:ext uri="{FF2B5EF4-FFF2-40B4-BE49-F238E27FC236}">
                <a16:creationId xmlns:a16="http://schemas.microsoft.com/office/drawing/2014/main" id="{E543804E-C367-CA47-A582-B84609FD8FBF}"/>
              </a:ext>
            </a:extLst>
          </p:cNvPr>
          <p:cNvSpPr txBox="1"/>
          <p:nvPr/>
        </p:nvSpPr>
        <p:spPr>
          <a:xfrm rot="-5400000">
            <a:off x="5666292" y="1736533"/>
            <a:ext cx="2828317" cy="530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spAutoFit/>
          </a:bodyPr>
          <a:lstStyle/>
          <a:p>
            <a:pPr algn="ctr"/>
            <a:r>
              <a:rPr lang="ru-RU" sz="165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Потужність, кВт</a:t>
            </a:r>
            <a:endParaRPr sz="2250"/>
          </a:p>
        </p:txBody>
      </p:sp>
      <p:pic>
        <p:nvPicPr>
          <p:cNvPr id="10" name="Google Shape;137;p15" title="Диаграмма">
            <a:extLst>
              <a:ext uri="{FF2B5EF4-FFF2-40B4-BE49-F238E27FC236}">
                <a16:creationId xmlns:a16="http://schemas.microsoft.com/office/drawing/2014/main" id="{D8CEE104-284B-F540-8FC1-7FBBC926AAA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b="8332"/>
          <a:stretch/>
        </p:blipFill>
        <p:spPr>
          <a:xfrm>
            <a:off x="7236786" y="185282"/>
            <a:ext cx="4646364" cy="3049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1EC293C-7B4D-E449-A542-F2F5AFF098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4673" y="4031327"/>
            <a:ext cx="2590589" cy="2590589"/>
          </a:xfrm>
          <a:prstGeom prst="rect">
            <a:avLst/>
          </a:prstGeom>
        </p:spPr>
      </p:pic>
      <p:sp>
        <p:nvSpPr>
          <p:cNvPr id="12" name="Овал 11">
            <a:extLst>
              <a:ext uri="{FF2B5EF4-FFF2-40B4-BE49-F238E27FC236}">
                <a16:creationId xmlns:a16="http://schemas.microsoft.com/office/drawing/2014/main" id="{1ACDE197-B611-6542-8D0B-B5F6E847F065}"/>
              </a:ext>
            </a:extLst>
          </p:cNvPr>
          <p:cNvSpPr/>
          <p:nvPr/>
        </p:nvSpPr>
        <p:spPr>
          <a:xfrm>
            <a:off x="5680834" y="419009"/>
            <a:ext cx="444121" cy="44788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2CE9598B-73CD-9540-8F2B-32A22EE5883D}"/>
              </a:ext>
            </a:extLst>
          </p:cNvPr>
          <p:cNvSpPr/>
          <p:nvPr/>
        </p:nvSpPr>
        <p:spPr>
          <a:xfrm>
            <a:off x="7236786" y="5050192"/>
            <a:ext cx="554517" cy="584777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FF6B7D01-9A3D-4148-BBDF-D2B39D4E2DD9}"/>
              </a:ext>
            </a:extLst>
          </p:cNvPr>
          <p:cNvSpPr/>
          <p:nvPr/>
        </p:nvSpPr>
        <p:spPr>
          <a:xfrm>
            <a:off x="11328633" y="4149974"/>
            <a:ext cx="470023" cy="493464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8A2A4C63-B1D9-5944-857D-9D1D0699F09C}"/>
              </a:ext>
            </a:extLst>
          </p:cNvPr>
          <p:cNvSpPr/>
          <p:nvPr/>
        </p:nvSpPr>
        <p:spPr>
          <a:xfrm>
            <a:off x="11328632" y="6048646"/>
            <a:ext cx="444121" cy="44788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747592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4"/>
          <p:cNvSpPr txBox="1"/>
          <p:nvPr/>
        </p:nvSpPr>
        <p:spPr>
          <a:xfrm>
            <a:off x="86959" y="690240"/>
            <a:ext cx="5606100" cy="18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sz="1500" b="1" dirty="0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rPr>
              <a:t>        </a:t>
            </a:r>
            <a:r>
              <a:rPr lang="ru-RU" i="1" dirty="0">
                <a:solidFill>
                  <a:srgbClr val="000000"/>
                </a:solidFill>
                <a:latin typeface="Century Gothic" panose="020B0502020202020204" pitchFamily="34" charset="0"/>
                <a:sym typeface="Exo 2"/>
              </a:rPr>
              <a:t>ІНФОРМАЦІЯ ПРО МІСЬКИЙ ПАЛАЦ КУЛЬТУРИ В БЕРДИЧЕВІ</a:t>
            </a:r>
            <a:endParaRPr i="1" dirty="0">
              <a:solidFill>
                <a:srgbClr val="000000"/>
              </a:solidFill>
              <a:latin typeface="Century Gothic" panose="020B0502020202020204" pitchFamily="34" charset="0"/>
              <a:sym typeface="Exo 2"/>
            </a:endParaRPr>
          </a:p>
          <a:p>
            <a:endParaRPr i="1" dirty="0">
              <a:solidFill>
                <a:srgbClr val="000000"/>
              </a:solidFill>
              <a:latin typeface="Century Gothic" panose="020B0502020202020204" pitchFamily="34" charset="0"/>
              <a:sym typeface="Exo 2"/>
            </a:endParaRPr>
          </a:p>
          <a:p>
            <a:pPr marL="457223" indent="-292115" algn="just">
              <a:lnSpc>
                <a:spcPct val="115000"/>
              </a:lnSpc>
              <a:buClr>
                <a:srgbClr val="F1C232"/>
              </a:buClr>
              <a:buSzPts val="1200"/>
              <a:buFont typeface="Open Sans"/>
              <a:buChar char="+"/>
            </a:pPr>
            <a:r>
              <a:rPr lang="ru-RU" i="1" dirty="0">
                <a:solidFill>
                  <a:srgbClr val="000000"/>
                </a:solidFill>
                <a:latin typeface="Century Gothic" panose="020B0502020202020204" pitchFamily="34" charset="0"/>
                <a:sym typeface="Open Sans"/>
              </a:rPr>
              <a:t>Адреса </a:t>
            </a:r>
            <a:r>
              <a:rPr lang="ru-RU" i="1" dirty="0" err="1">
                <a:solidFill>
                  <a:srgbClr val="000000"/>
                </a:solidFill>
                <a:latin typeface="Century Gothic" panose="020B0502020202020204" pitchFamily="34" charset="0"/>
                <a:sym typeface="Open Sans"/>
              </a:rPr>
              <a:t>підприємства</a:t>
            </a:r>
            <a:r>
              <a:rPr lang="ru-RU" i="1" dirty="0">
                <a:solidFill>
                  <a:srgbClr val="000000"/>
                </a:solidFill>
                <a:latin typeface="Century Gothic" panose="020B0502020202020204" pitchFamily="34" charset="0"/>
                <a:sym typeface="Open Sans"/>
              </a:rPr>
              <a:t>: </a:t>
            </a:r>
            <a:r>
              <a:rPr lang="ru-RU" i="1" dirty="0" err="1">
                <a:solidFill>
                  <a:srgbClr val="000000"/>
                </a:solidFill>
                <a:latin typeface="Century Gothic" panose="020B0502020202020204" pitchFamily="34" charset="0"/>
                <a:sym typeface="Open Sans"/>
              </a:rPr>
              <a:t>площа</a:t>
            </a:r>
            <a:r>
              <a:rPr lang="ru-RU" i="1" dirty="0">
                <a:solidFill>
                  <a:srgbClr val="000000"/>
                </a:solidFill>
                <a:latin typeface="Century Gothic" panose="020B0502020202020204" pitchFamily="34" charset="0"/>
                <a:sym typeface="Open Sans"/>
              </a:rPr>
              <a:t> </a:t>
            </a:r>
            <a:r>
              <a:rPr lang="ru-RU" i="1" dirty="0" err="1">
                <a:solidFill>
                  <a:srgbClr val="000000"/>
                </a:solidFill>
                <a:latin typeface="Century Gothic" panose="020B0502020202020204" pitchFamily="34" charset="0"/>
                <a:sym typeface="Open Sans"/>
              </a:rPr>
              <a:t>Мистецька</a:t>
            </a:r>
            <a:r>
              <a:rPr lang="ru-RU" i="1" dirty="0">
                <a:solidFill>
                  <a:srgbClr val="000000"/>
                </a:solidFill>
                <a:latin typeface="Century Gothic" panose="020B0502020202020204" pitchFamily="34" charset="0"/>
                <a:sym typeface="Open Sans"/>
              </a:rPr>
              <a:t>, 1, м. </a:t>
            </a:r>
            <a:r>
              <a:rPr lang="ru-RU" i="1" dirty="0" err="1">
                <a:solidFill>
                  <a:srgbClr val="000000"/>
                </a:solidFill>
                <a:latin typeface="Century Gothic" panose="020B0502020202020204" pitchFamily="34" charset="0"/>
                <a:sym typeface="Open Sans"/>
              </a:rPr>
              <a:t>Бердичів</a:t>
            </a:r>
            <a:r>
              <a:rPr lang="ru-RU" i="1" dirty="0">
                <a:solidFill>
                  <a:srgbClr val="000000"/>
                </a:solidFill>
                <a:latin typeface="Century Gothic" panose="020B0502020202020204" pitchFamily="34" charset="0"/>
                <a:sym typeface="Open Sans"/>
              </a:rPr>
              <a:t>, </a:t>
            </a:r>
            <a:r>
              <a:rPr lang="ru-RU" i="1" dirty="0" err="1">
                <a:solidFill>
                  <a:srgbClr val="000000"/>
                </a:solidFill>
                <a:latin typeface="Century Gothic" panose="020B0502020202020204" pitchFamily="34" charset="0"/>
                <a:sym typeface="Open Sans"/>
              </a:rPr>
              <a:t>Житомирська</a:t>
            </a:r>
            <a:r>
              <a:rPr lang="ru-RU" i="1" dirty="0">
                <a:solidFill>
                  <a:srgbClr val="000000"/>
                </a:solidFill>
                <a:latin typeface="Century Gothic" panose="020B0502020202020204" pitchFamily="34" charset="0"/>
                <a:sym typeface="Open Sans"/>
              </a:rPr>
              <a:t> область</a:t>
            </a:r>
            <a:endParaRPr i="1" dirty="0">
              <a:solidFill>
                <a:srgbClr val="000000"/>
              </a:solidFill>
              <a:latin typeface="Century Gothic" panose="020B0502020202020204" pitchFamily="34" charset="0"/>
              <a:sym typeface="Open Sans"/>
            </a:endParaRPr>
          </a:p>
          <a:p>
            <a:pPr marL="457223" indent="-292115" algn="just">
              <a:lnSpc>
                <a:spcPct val="115000"/>
              </a:lnSpc>
              <a:buClr>
                <a:srgbClr val="F1C232"/>
              </a:buClr>
              <a:buSzPts val="1200"/>
              <a:buFont typeface="Open Sans"/>
              <a:buChar char="+"/>
            </a:pPr>
            <a:r>
              <a:rPr lang="ru-RU" i="1" dirty="0" err="1">
                <a:solidFill>
                  <a:srgbClr val="000000"/>
                </a:solidFill>
                <a:latin typeface="Century Gothic" panose="020B0502020202020204" pitchFamily="34" charset="0"/>
                <a:sym typeface="Open Sans"/>
              </a:rPr>
              <a:t>Орієнтовний</a:t>
            </a:r>
            <a:r>
              <a:rPr lang="ru-RU" i="1" dirty="0">
                <a:solidFill>
                  <a:srgbClr val="000000"/>
                </a:solidFill>
                <a:latin typeface="Century Gothic" panose="020B0502020202020204" pitchFamily="34" charset="0"/>
                <a:sym typeface="Open Sans"/>
              </a:rPr>
              <a:t> </a:t>
            </a:r>
            <a:r>
              <a:rPr lang="ru-RU" i="1" dirty="0" err="1">
                <a:solidFill>
                  <a:srgbClr val="000000"/>
                </a:solidFill>
                <a:latin typeface="Century Gothic" panose="020B0502020202020204" pitchFamily="34" charset="0"/>
                <a:sym typeface="Open Sans"/>
              </a:rPr>
              <a:t>річний</a:t>
            </a:r>
            <a:r>
              <a:rPr lang="ru-RU" i="1" dirty="0">
                <a:solidFill>
                  <a:srgbClr val="000000"/>
                </a:solidFill>
                <a:latin typeface="Century Gothic" panose="020B0502020202020204" pitchFamily="34" charset="0"/>
                <a:sym typeface="Open Sans"/>
              </a:rPr>
              <a:t> </a:t>
            </a:r>
            <a:r>
              <a:rPr lang="ru-RU" i="1" dirty="0" err="1">
                <a:solidFill>
                  <a:srgbClr val="000000"/>
                </a:solidFill>
                <a:latin typeface="Century Gothic" panose="020B0502020202020204" pitchFamily="34" charset="0"/>
                <a:sym typeface="Open Sans"/>
              </a:rPr>
              <a:t>обсяг</a:t>
            </a:r>
            <a:r>
              <a:rPr lang="ru-RU" i="1" dirty="0">
                <a:solidFill>
                  <a:srgbClr val="000000"/>
                </a:solidFill>
                <a:latin typeface="Century Gothic" panose="020B0502020202020204" pitchFamily="34" charset="0"/>
                <a:sym typeface="Open Sans"/>
              </a:rPr>
              <a:t> </a:t>
            </a:r>
            <a:r>
              <a:rPr lang="ru-RU" i="1" dirty="0" err="1">
                <a:solidFill>
                  <a:srgbClr val="000000"/>
                </a:solidFill>
                <a:latin typeface="Century Gothic" panose="020B0502020202020204" pitchFamily="34" charset="0"/>
                <a:sym typeface="Open Sans"/>
              </a:rPr>
              <a:t>споживання</a:t>
            </a:r>
            <a:r>
              <a:rPr lang="ru-RU" i="1" dirty="0">
                <a:solidFill>
                  <a:srgbClr val="000000"/>
                </a:solidFill>
                <a:latin typeface="Century Gothic" panose="020B0502020202020204" pitchFamily="34" charset="0"/>
                <a:sym typeface="Open Sans"/>
              </a:rPr>
              <a:t> </a:t>
            </a:r>
            <a:r>
              <a:rPr lang="ru-RU" i="1" dirty="0" err="1">
                <a:solidFill>
                  <a:srgbClr val="000000"/>
                </a:solidFill>
                <a:latin typeface="Century Gothic" panose="020B0502020202020204" pitchFamily="34" charset="0"/>
                <a:sym typeface="Open Sans"/>
              </a:rPr>
              <a:t>електроенергії</a:t>
            </a:r>
            <a:r>
              <a:rPr lang="ru-RU" i="1" dirty="0">
                <a:solidFill>
                  <a:srgbClr val="000000"/>
                </a:solidFill>
                <a:latin typeface="Century Gothic" panose="020B0502020202020204" pitchFamily="34" charset="0"/>
                <a:sym typeface="Open Sans"/>
              </a:rPr>
              <a:t> – 240 тис. кВт*год в </a:t>
            </a:r>
            <a:r>
              <a:rPr lang="ru-RU" i="1" dirty="0" err="1">
                <a:solidFill>
                  <a:srgbClr val="000000"/>
                </a:solidFill>
                <a:latin typeface="Century Gothic" panose="020B0502020202020204" pitchFamily="34" charset="0"/>
                <a:sym typeface="Open Sans"/>
              </a:rPr>
              <a:t>рік</a:t>
            </a:r>
            <a:r>
              <a:rPr lang="ru-RU" i="1" dirty="0">
                <a:solidFill>
                  <a:srgbClr val="000000"/>
                </a:solidFill>
                <a:latin typeface="Century Gothic" panose="020B0502020202020204" pitchFamily="34" charset="0"/>
                <a:sym typeface="Open Sans"/>
              </a:rPr>
              <a:t>;</a:t>
            </a:r>
            <a:endParaRPr i="1" dirty="0">
              <a:solidFill>
                <a:srgbClr val="000000"/>
              </a:solidFill>
              <a:latin typeface="Century Gothic" panose="020B0502020202020204" pitchFamily="34" charset="0"/>
              <a:sym typeface="Open Sans"/>
            </a:endParaRPr>
          </a:p>
          <a:p>
            <a:pPr marL="457223" algn="just">
              <a:lnSpc>
                <a:spcPct val="115000"/>
              </a:lnSpc>
            </a:pPr>
            <a:r>
              <a:rPr lang="ru-RU" i="1" dirty="0">
                <a:solidFill>
                  <a:srgbClr val="000000"/>
                </a:solidFill>
                <a:latin typeface="Century Gothic" panose="020B0502020202020204" pitchFamily="34" charset="0"/>
                <a:sym typeface="Open Sans"/>
              </a:rPr>
              <a:t> </a:t>
            </a:r>
            <a:r>
              <a:rPr lang="ru-RU" i="1" dirty="0" err="1">
                <a:solidFill>
                  <a:srgbClr val="000000"/>
                </a:solidFill>
                <a:latin typeface="Century Gothic" panose="020B0502020202020204" pitchFamily="34" charset="0"/>
                <a:sym typeface="Open Sans"/>
              </a:rPr>
              <a:t>Обсяг</a:t>
            </a:r>
            <a:r>
              <a:rPr lang="ru-RU" i="1" dirty="0">
                <a:solidFill>
                  <a:srgbClr val="000000"/>
                </a:solidFill>
                <a:latin typeface="Century Gothic" panose="020B0502020202020204" pitchFamily="34" charset="0"/>
                <a:sym typeface="Open Sans"/>
              </a:rPr>
              <a:t> </a:t>
            </a:r>
            <a:r>
              <a:rPr lang="ru-RU" i="1" dirty="0" err="1">
                <a:solidFill>
                  <a:srgbClr val="000000"/>
                </a:solidFill>
                <a:latin typeface="Century Gothic" panose="020B0502020202020204" pitchFamily="34" charset="0"/>
                <a:sym typeface="Open Sans"/>
              </a:rPr>
              <a:t>споживання</a:t>
            </a:r>
            <a:r>
              <a:rPr lang="ru-RU" i="1" dirty="0">
                <a:solidFill>
                  <a:srgbClr val="000000"/>
                </a:solidFill>
                <a:latin typeface="Century Gothic" panose="020B0502020202020204" pitchFamily="34" charset="0"/>
                <a:sym typeface="Open Sans"/>
              </a:rPr>
              <a:t> </a:t>
            </a:r>
            <a:r>
              <a:rPr lang="ru-RU" i="1" dirty="0" err="1">
                <a:solidFill>
                  <a:srgbClr val="000000"/>
                </a:solidFill>
                <a:latin typeface="Century Gothic" panose="020B0502020202020204" pitchFamily="34" charset="0"/>
                <a:sym typeface="Open Sans"/>
              </a:rPr>
              <a:t>підприємства</a:t>
            </a:r>
            <a:r>
              <a:rPr lang="ru-RU" i="1" dirty="0">
                <a:solidFill>
                  <a:srgbClr val="000000"/>
                </a:solidFill>
                <a:latin typeface="Century Gothic" panose="020B0502020202020204" pitchFamily="34" charset="0"/>
                <a:sym typeface="Open Sans"/>
              </a:rPr>
              <a:t> кожного </a:t>
            </a:r>
            <a:r>
              <a:rPr lang="ru-RU" i="1" dirty="0" err="1">
                <a:solidFill>
                  <a:srgbClr val="000000"/>
                </a:solidFill>
                <a:latin typeface="Century Gothic" panose="020B0502020202020204" pitchFamily="34" charset="0"/>
                <a:sym typeface="Open Sans"/>
              </a:rPr>
              <a:t>місяця</a:t>
            </a:r>
            <a:r>
              <a:rPr lang="ru-RU" i="1" dirty="0">
                <a:solidFill>
                  <a:srgbClr val="000000"/>
                </a:solidFill>
                <a:latin typeface="Century Gothic" panose="020B0502020202020204" pitchFamily="34" charset="0"/>
                <a:sym typeface="Open Sans"/>
              </a:rPr>
              <a:t>:</a:t>
            </a:r>
            <a:endParaRPr i="1" dirty="0">
              <a:solidFill>
                <a:srgbClr val="000000"/>
              </a:solidFill>
              <a:latin typeface="Century Gothic" panose="020B0502020202020204" pitchFamily="34" charset="0"/>
              <a:sym typeface="Open Sans"/>
            </a:endParaRPr>
          </a:p>
          <a:p>
            <a:pPr algn="just"/>
            <a:br>
              <a:rPr lang="ru-RU" i="1" dirty="0">
                <a:solidFill>
                  <a:srgbClr val="000000"/>
                </a:solidFill>
                <a:latin typeface="Century Gothic" panose="020B0502020202020204" pitchFamily="34" charset="0"/>
                <a:sym typeface="Open Sans"/>
              </a:rPr>
            </a:br>
            <a:br>
              <a:rPr lang="ru-RU" i="1" dirty="0">
                <a:solidFill>
                  <a:srgbClr val="000000"/>
                </a:solidFill>
                <a:latin typeface="Century Gothic" panose="020B0502020202020204" pitchFamily="34" charset="0"/>
                <a:sym typeface="Open Sans"/>
              </a:rPr>
            </a:br>
            <a:endParaRPr i="1" dirty="0">
              <a:solidFill>
                <a:srgbClr val="000000"/>
              </a:solidFill>
              <a:latin typeface="Century Gothic" panose="020B0502020202020204" pitchFamily="34" charset="0"/>
              <a:sym typeface="Open Sans"/>
            </a:endParaRPr>
          </a:p>
        </p:txBody>
      </p:sp>
      <p:sp>
        <p:nvSpPr>
          <p:cNvPr id="115" name="Google Shape;115;p14"/>
          <p:cNvSpPr txBox="1"/>
          <p:nvPr/>
        </p:nvSpPr>
        <p:spPr>
          <a:xfrm>
            <a:off x="5879191" y="807300"/>
            <a:ext cx="6203244" cy="191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sz="1500" b="1" dirty="0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rPr>
              <a:t>         </a:t>
            </a:r>
            <a:r>
              <a:rPr lang="ru-RU" i="1" dirty="0">
                <a:solidFill>
                  <a:srgbClr val="000000"/>
                </a:solidFill>
                <a:latin typeface="Century Gothic" panose="020B0502020202020204" pitchFamily="34" charset="0"/>
                <a:sym typeface="Exo 2"/>
              </a:rPr>
              <a:t>ІНФОРМАЦІЯ ПРО СОНЯЧНУ ЕЛЕКТРОСТАНЦІЮ:</a:t>
            </a:r>
            <a:endParaRPr i="1" dirty="0">
              <a:solidFill>
                <a:srgbClr val="000000"/>
              </a:solidFill>
              <a:latin typeface="Century Gothic" panose="020B0502020202020204" pitchFamily="34" charset="0"/>
              <a:sym typeface="Exo 2"/>
            </a:endParaRPr>
          </a:p>
          <a:p>
            <a:endParaRPr i="1" dirty="0">
              <a:solidFill>
                <a:srgbClr val="000000"/>
              </a:solidFill>
              <a:latin typeface="Century Gothic" panose="020B0502020202020204" pitchFamily="34" charset="0"/>
              <a:sym typeface="Exo 2"/>
            </a:endParaRPr>
          </a:p>
          <a:p>
            <a:endParaRPr i="1" dirty="0">
              <a:solidFill>
                <a:srgbClr val="000000"/>
              </a:solidFill>
              <a:latin typeface="Century Gothic" panose="020B0502020202020204" pitchFamily="34" charset="0"/>
              <a:sym typeface="Exo 2"/>
            </a:endParaRPr>
          </a:p>
          <a:p>
            <a:pPr marL="317516" indent="-146057">
              <a:buClr>
                <a:srgbClr val="F1C232"/>
              </a:buClr>
              <a:buSzPts val="1100"/>
              <a:buFont typeface="Open Sans"/>
              <a:buChar char="+"/>
            </a:pPr>
            <a:r>
              <a:rPr lang="ru-RU" i="1" dirty="0">
                <a:solidFill>
                  <a:srgbClr val="000000"/>
                </a:solidFill>
                <a:latin typeface="Century Gothic" panose="020B0502020202020204" pitchFamily="34" charset="0"/>
                <a:sym typeface="Open Sans"/>
              </a:rPr>
              <a:t>Оптимальна </a:t>
            </a:r>
            <a:r>
              <a:rPr lang="ru-RU" i="1" dirty="0" err="1">
                <a:solidFill>
                  <a:srgbClr val="000000"/>
                </a:solidFill>
                <a:latin typeface="Century Gothic" panose="020B0502020202020204" pitchFamily="34" charset="0"/>
                <a:sym typeface="Open Sans"/>
              </a:rPr>
              <a:t>потужність</a:t>
            </a:r>
            <a:r>
              <a:rPr lang="ru-RU" i="1" dirty="0">
                <a:solidFill>
                  <a:srgbClr val="000000"/>
                </a:solidFill>
                <a:latin typeface="Century Gothic" panose="020B0502020202020204" pitchFamily="34" charset="0"/>
                <a:sym typeface="Open Sans"/>
              </a:rPr>
              <a:t> </a:t>
            </a:r>
            <a:r>
              <a:rPr lang="ru-RU" i="1" dirty="0" err="1">
                <a:solidFill>
                  <a:srgbClr val="000000"/>
                </a:solidFill>
                <a:latin typeface="Century Gothic" panose="020B0502020202020204" pitchFamily="34" charset="0"/>
                <a:sym typeface="Open Sans"/>
              </a:rPr>
              <a:t>сонячної</a:t>
            </a:r>
            <a:r>
              <a:rPr lang="ru-RU" i="1" dirty="0">
                <a:solidFill>
                  <a:srgbClr val="000000"/>
                </a:solidFill>
                <a:latin typeface="Century Gothic" panose="020B0502020202020204" pitchFamily="34" charset="0"/>
                <a:sym typeface="Open Sans"/>
              </a:rPr>
              <a:t> </a:t>
            </a:r>
            <a:r>
              <a:rPr lang="ru-RU" i="1" dirty="0" err="1">
                <a:solidFill>
                  <a:srgbClr val="000000"/>
                </a:solidFill>
                <a:latin typeface="Century Gothic" panose="020B0502020202020204" pitchFamily="34" charset="0"/>
                <a:sym typeface="Open Sans"/>
              </a:rPr>
              <a:t>електростанції</a:t>
            </a:r>
            <a:r>
              <a:rPr lang="ru-RU" i="1" dirty="0">
                <a:solidFill>
                  <a:srgbClr val="000000"/>
                </a:solidFill>
                <a:latin typeface="Century Gothic" panose="020B0502020202020204" pitchFamily="34" charset="0"/>
                <a:sym typeface="Open Sans"/>
              </a:rPr>
              <a:t> - 25  кВт;</a:t>
            </a:r>
            <a:endParaRPr i="1" dirty="0">
              <a:solidFill>
                <a:srgbClr val="000000"/>
              </a:solidFill>
              <a:latin typeface="Century Gothic" panose="020B0502020202020204" pitchFamily="34" charset="0"/>
              <a:sym typeface="Open Sans"/>
            </a:endParaRPr>
          </a:p>
          <a:p>
            <a:pPr marL="317516" indent="-146057" algn="just">
              <a:buClr>
                <a:srgbClr val="F1C232"/>
              </a:buClr>
              <a:buSzPts val="1100"/>
              <a:buFont typeface="Open Sans"/>
              <a:buChar char="+"/>
            </a:pPr>
            <a:r>
              <a:rPr lang="ru-RU" i="1" dirty="0" err="1">
                <a:solidFill>
                  <a:srgbClr val="000000"/>
                </a:solidFill>
                <a:latin typeface="Century Gothic" panose="020B0502020202020204" pitchFamily="34" charset="0"/>
                <a:sym typeface="Open Sans"/>
              </a:rPr>
              <a:t>Орієнтовний</a:t>
            </a:r>
            <a:r>
              <a:rPr lang="ru-RU" i="1" dirty="0">
                <a:solidFill>
                  <a:srgbClr val="000000"/>
                </a:solidFill>
                <a:latin typeface="Century Gothic" panose="020B0502020202020204" pitchFamily="34" charset="0"/>
                <a:sym typeface="Open Sans"/>
              </a:rPr>
              <a:t> </a:t>
            </a:r>
            <a:r>
              <a:rPr lang="ru-RU" i="1" dirty="0" err="1">
                <a:solidFill>
                  <a:srgbClr val="000000"/>
                </a:solidFill>
                <a:latin typeface="Century Gothic" panose="020B0502020202020204" pitchFamily="34" charset="0"/>
                <a:sym typeface="Open Sans"/>
              </a:rPr>
              <a:t>річний</a:t>
            </a:r>
            <a:r>
              <a:rPr lang="ru-RU" i="1" dirty="0">
                <a:solidFill>
                  <a:srgbClr val="000000"/>
                </a:solidFill>
                <a:latin typeface="Century Gothic" panose="020B0502020202020204" pitchFamily="34" charset="0"/>
                <a:sym typeface="Open Sans"/>
              </a:rPr>
              <a:t> </a:t>
            </a:r>
            <a:r>
              <a:rPr lang="ru-RU" i="1" dirty="0" err="1">
                <a:solidFill>
                  <a:srgbClr val="000000"/>
                </a:solidFill>
                <a:latin typeface="Century Gothic" panose="020B0502020202020204" pitchFamily="34" charset="0"/>
                <a:sym typeface="Open Sans"/>
              </a:rPr>
              <a:t>обсяг</a:t>
            </a:r>
            <a:r>
              <a:rPr lang="ru-RU" i="1" dirty="0">
                <a:solidFill>
                  <a:srgbClr val="000000"/>
                </a:solidFill>
                <a:latin typeface="Century Gothic" panose="020B0502020202020204" pitchFamily="34" charset="0"/>
                <a:sym typeface="Open Sans"/>
              </a:rPr>
              <a:t> </a:t>
            </a:r>
            <a:r>
              <a:rPr lang="ru-RU" i="1" dirty="0" err="1">
                <a:solidFill>
                  <a:srgbClr val="000000"/>
                </a:solidFill>
                <a:latin typeface="Century Gothic" panose="020B0502020202020204" pitchFamily="34" charset="0"/>
                <a:sym typeface="Open Sans"/>
              </a:rPr>
              <a:t>генерування</a:t>
            </a:r>
            <a:r>
              <a:rPr lang="ru-RU" i="1" dirty="0">
                <a:solidFill>
                  <a:srgbClr val="000000"/>
                </a:solidFill>
                <a:latin typeface="Century Gothic" panose="020B0502020202020204" pitchFamily="34" charset="0"/>
                <a:sym typeface="Open Sans"/>
              </a:rPr>
              <a:t> </a:t>
            </a:r>
            <a:r>
              <a:rPr lang="ru-RU" i="1" dirty="0" err="1">
                <a:solidFill>
                  <a:srgbClr val="000000"/>
                </a:solidFill>
                <a:latin typeface="Century Gothic" panose="020B0502020202020204" pitchFamily="34" charset="0"/>
                <a:sym typeface="Open Sans"/>
              </a:rPr>
              <a:t>електроенергії</a:t>
            </a:r>
            <a:r>
              <a:rPr lang="ru-RU" i="1" dirty="0">
                <a:solidFill>
                  <a:srgbClr val="000000"/>
                </a:solidFill>
                <a:latin typeface="Century Gothic" panose="020B0502020202020204" pitchFamily="34" charset="0"/>
                <a:sym typeface="Open Sans"/>
              </a:rPr>
              <a:t> - 28,53 тис. кВт год;</a:t>
            </a:r>
            <a:endParaRPr i="1" dirty="0">
              <a:solidFill>
                <a:srgbClr val="000000"/>
              </a:solidFill>
              <a:latin typeface="Century Gothic" panose="020B0502020202020204" pitchFamily="34" charset="0"/>
              <a:sym typeface="Open Sans"/>
            </a:endParaRPr>
          </a:p>
          <a:p>
            <a:pPr marL="317516" indent="-146057" algn="just">
              <a:buClr>
                <a:srgbClr val="F1C232"/>
              </a:buClr>
              <a:buSzPts val="1100"/>
              <a:buFont typeface="Open Sans"/>
              <a:buChar char="+"/>
            </a:pPr>
            <a:r>
              <a:rPr lang="ru-RU" i="1" dirty="0" err="1">
                <a:solidFill>
                  <a:srgbClr val="000000"/>
                </a:solidFill>
                <a:latin typeface="Century Gothic" panose="020B0502020202020204" pitchFamily="34" charset="0"/>
                <a:sym typeface="Open Sans"/>
              </a:rPr>
              <a:t>Кількість</a:t>
            </a:r>
            <a:r>
              <a:rPr lang="ru-RU" i="1" dirty="0">
                <a:solidFill>
                  <a:srgbClr val="000000"/>
                </a:solidFill>
                <a:latin typeface="Century Gothic" panose="020B0502020202020204" pitchFamily="34" charset="0"/>
                <a:sym typeface="Open Sans"/>
              </a:rPr>
              <a:t> годин </a:t>
            </a:r>
            <a:r>
              <a:rPr lang="ru-RU" i="1" dirty="0" err="1">
                <a:solidFill>
                  <a:srgbClr val="000000"/>
                </a:solidFill>
                <a:latin typeface="Century Gothic" panose="020B0502020202020204" pitchFamily="34" charset="0"/>
                <a:sym typeface="Open Sans"/>
              </a:rPr>
              <a:t>максимальної</a:t>
            </a:r>
            <a:r>
              <a:rPr lang="ru-RU" i="1" dirty="0">
                <a:solidFill>
                  <a:srgbClr val="000000"/>
                </a:solidFill>
                <a:latin typeface="Century Gothic" panose="020B0502020202020204" pitchFamily="34" charset="0"/>
                <a:sym typeface="Open Sans"/>
              </a:rPr>
              <a:t> </a:t>
            </a:r>
            <a:r>
              <a:rPr lang="ru-RU" i="1" dirty="0" err="1">
                <a:solidFill>
                  <a:srgbClr val="000000"/>
                </a:solidFill>
                <a:latin typeface="Century Gothic" panose="020B0502020202020204" pitchFamily="34" charset="0"/>
                <a:sym typeface="Open Sans"/>
              </a:rPr>
              <a:t>генерації</a:t>
            </a:r>
            <a:r>
              <a:rPr lang="ru-RU" i="1" dirty="0">
                <a:solidFill>
                  <a:srgbClr val="000000"/>
                </a:solidFill>
                <a:latin typeface="Century Gothic" panose="020B0502020202020204" pitchFamily="34" charset="0"/>
                <a:sym typeface="Open Sans"/>
              </a:rPr>
              <a:t> - 1155 год;</a:t>
            </a:r>
            <a:br>
              <a:rPr lang="ru-RU" i="1" dirty="0">
                <a:solidFill>
                  <a:srgbClr val="000000"/>
                </a:solidFill>
                <a:latin typeface="Century Gothic" panose="020B0502020202020204" pitchFamily="34" charset="0"/>
                <a:sym typeface="Open Sans"/>
              </a:rPr>
            </a:br>
            <a:endParaRPr i="1" dirty="0">
              <a:solidFill>
                <a:srgbClr val="000000"/>
              </a:solidFill>
              <a:latin typeface="Century Gothic" panose="020B0502020202020204" pitchFamily="34" charset="0"/>
              <a:sym typeface="Open Sans"/>
            </a:endParaRPr>
          </a:p>
          <a:p>
            <a:pPr algn="just"/>
            <a:r>
              <a:rPr lang="ru-RU" i="1" dirty="0">
                <a:solidFill>
                  <a:srgbClr val="000000"/>
                </a:solidFill>
                <a:latin typeface="Century Gothic" panose="020B0502020202020204" pitchFamily="34" charset="0"/>
                <a:sym typeface="Open Sans"/>
              </a:rPr>
              <a:t>                     </a:t>
            </a:r>
            <a:endParaRPr i="1" dirty="0">
              <a:solidFill>
                <a:srgbClr val="000000"/>
              </a:solidFill>
              <a:latin typeface="Century Gothic" panose="020B0502020202020204" pitchFamily="34" charset="0"/>
              <a:sym typeface="Open Sans"/>
            </a:endParaRPr>
          </a:p>
          <a:p>
            <a:pPr algn="ctr"/>
            <a:endParaRPr sz="1200" b="1" dirty="0">
              <a:solidFill>
                <a:srgbClr val="606060"/>
              </a:solidFill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algn="ctr"/>
            <a:r>
              <a:rPr lang="ru-RU" sz="1200" b="1" dirty="0">
                <a:solidFill>
                  <a:srgbClr val="606060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200" b="1" dirty="0">
              <a:solidFill>
                <a:srgbClr val="606060"/>
              </a:solidFill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algn="ctr"/>
            <a:r>
              <a:rPr lang="ru-RU" sz="1200" b="1" dirty="0" err="1">
                <a:solidFill>
                  <a:srgbClr val="606060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Обсяги</a:t>
            </a:r>
            <a:r>
              <a:rPr lang="ru-RU" sz="1200" b="1" dirty="0">
                <a:solidFill>
                  <a:srgbClr val="606060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ru-RU" sz="1200" b="1" dirty="0" err="1">
                <a:solidFill>
                  <a:srgbClr val="606060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генерації</a:t>
            </a:r>
            <a:r>
              <a:rPr lang="ru-RU" sz="1200" b="1" dirty="0">
                <a:solidFill>
                  <a:srgbClr val="606060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ru-RU" sz="1200" b="1" dirty="0" err="1">
                <a:solidFill>
                  <a:srgbClr val="606060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електроенергії</a:t>
            </a:r>
            <a:r>
              <a:rPr lang="ru-RU" sz="1200" b="1" dirty="0">
                <a:solidFill>
                  <a:srgbClr val="606060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 по </a:t>
            </a:r>
            <a:r>
              <a:rPr lang="ru-RU" sz="1200" b="1" dirty="0" err="1">
                <a:solidFill>
                  <a:srgbClr val="606060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місяцям</a:t>
            </a:r>
            <a:r>
              <a:rPr lang="ru-RU" sz="1200" b="1" dirty="0">
                <a:solidFill>
                  <a:srgbClr val="606060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:</a:t>
            </a:r>
            <a:endParaRPr sz="700" dirty="0">
              <a:solidFill>
                <a:srgbClr val="606060"/>
              </a:solidFill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algn="just"/>
            <a:endParaRPr sz="400" dirty="0">
              <a:solidFill>
                <a:srgbClr val="606060"/>
              </a:solidFill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457223" algn="just"/>
            <a:r>
              <a:rPr lang="ru-RU" sz="1200" b="1" dirty="0">
                <a:solidFill>
                  <a:srgbClr val="606060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          </a:t>
            </a:r>
            <a:endParaRPr sz="1200" b="1" dirty="0">
              <a:solidFill>
                <a:schemeClr val="dk1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cxnSp>
        <p:nvCxnSpPr>
          <p:cNvPr id="116" name="Google Shape;116;p14"/>
          <p:cNvCxnSpPr/>
          <p:nvPr/>
        </p:nvCxnSpPr>
        <p:spPr>
          <a:xfrm>
            <a:off x="6110525" y="1051575"/>
            <a:ext cx="0" cy="5355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17" name="Google Shape;117;p14" title="Диаграмма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6214" y="3673651"/>
            <a:ext cx="5376845" cy="2733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4" title="Диаграмма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94573" y="3429000"/>
            <a:ext cx="5372480" cy="31242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35">
            <a:extLst>
              <a:ext uri="{FF2B5EF4-FFF2-40B4-BE49-F238E27FC236}">
                <a16:creationId xmlns:a16="http://schemas.microsoft.com/office/drawing/2014/main" id="{E8AF1E40-B9F3-8246-8066-8A060B1D7ABD}"/>
              </a:ext>
            </a:extLst>
          </p:cNvPr>
          <p:cNvSpPr txBox="1"/>
          <p:nvPr/>
        </p:nvSpPr>
        <p:spPr>
          <a:xfrm>
            <a:off x="239712" y="0"/>
            <a:ext cx="4610860" cy="619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0"/>
              </a:lnSpc>
              <a:spcBef>
                <a:spcPct val="0"/>
              </a:spcBef>
            </a:pP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  <a:latin typeface="Neue Machina"/>
              </a:rPr>
              <a:t>Генерація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Neue Machina"/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  <a:latin typeface="Neue Machina"/>
              </a:rPr>
              <a:t>та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Neue Machina"/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  <a:latin typeface="Neue Machina"/>
              </a:rPr>
              <a:t>споживання</a:t>
            </a:r>
            <a:endParaRPr lang="en-US" sz="2400" dirty="0">
              <a:solidFill>
                <a:schemeClr val="accent3">
                  <a:lumMod val="50000"/>
                </a:schemeClr>
              </a:solidFill>
              <a:latin typeface="Neue Machina"/>
            </a:endParaRP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1E30DCE0-505A-CD41-9259-F0FA37D81E2C}"/>
              </a:ext>
            </a:extLst>
          </p:cNvPr>
          <p:cNvSpPr/>
          <p:nvPr/>
        </p:nvSpPr>
        <p:spPr>
          <a:xfrm>
            <a:off x="5138542" y="222523"/>
            <a:ext cx="554517" cy="584777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64F4FDB7-1335-0842-862D-206DE16B47A5}"/>
              </a:ext>
            </a:extLst>
          </p:cNvPr>
          <p:cNvSpPr/>
          <p:nvPr/>
        </p:nvSpPr>
        <p:spPr>
          <a:xfrm>
            <a:off x="11667053" y="3622668"/>
            <a:ext cx="444121" cy="44788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C04DD589-B8AF-BF45-BE43-D9D907125DD4}"/>
              </a:ext>
            </a:extLst>
          </p:cNvPr>
          <p:cNvSpPr/>
          <p:nvPr/>
        </p:nvSpPr>
        <p:spPr>
          <a:xfrm>
            <a:off x="9224134" y="67028"/>
            <a:ext cx="444121" cy="44788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028682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328D784-2264-4F4A-910F-59613E954EB6}"/>
              </a:ext>
            </a:extLst>
          </p:cNvPr>
          <p:cNvSpPr/>
          <p:nvPr/>
        </p:nvSpPr>
        <p:spPr>
          <a:xfrm>
            <a:off x="-214313" y="222458"/>
            <a:ext cx="3849131" cy="383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7200">
              <a:lnSpc>
                <a:spcPct val="115000"/>
              </a:lnSpc>
            </a:pPr>
            <a:r>
              <a:rPr lang="ru-RU" b="1" kern="0" cap="all" dirty="0">
                <a:solidFill>
                  <a:srgbClr val="434343"/>
                </a:solidFill>
                <a:latin typeface="Century Gothic" panose="020B0502020202020204" pitchFamily="34" charset="0"/>
              </a:rPr>
              <a:t>6.2 </a:t>
            </a:r>
            <a:r>
              <a:rPr lang="ru-RU" b="1" kern="0" cap="all" dirty="0" err="1">
                <a:solidFill>
                  <a:srgbClr val="434343"/>
                </a:solidFill>
                <a:latin typeface="Century Gothic" panose="020B0502020202020204" pitchFamily="34" charset="0"/>
              </a:rPr>
              <a:t>Передпроектні</a:t>
            </a:r>
            <a:r>
              <a:rPr lang="ru-RU" b="1" kern="0" cap="all" dirty="0">
                <a:solidFill>
                  <a:srgbClr val="434343"/>
                </a:solidFill>
                <a:latin typeface="Century Gothic" panose="020B0502020202020204" pitchFamily="34" charset="0"/>
              </a:rPr>
              <a:t> </a:t>
            </a:r>
            <a:r>
              <a:rPr lang="ru-RU" b="1" kern="0" cap="all" dirty="0" err="1">
                <a:solidFill>
                  <a:srgbClr val="434343"/>
                </a:solidFill>
                <a:latin typeface="Century Gothic" panose="020B0502020202020204" pitchFamily="34" charset="0"/>
              </a:rPr>
              <a:t>рішення</a:t>
            </a:r>
            <a:endParaRPr lang="ru-UA" b="1" kern="0" cap="all" dirty="0">
              <a:solidFill>
                <a:srgbClr val="434343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571CBF-5F1A-4A42-A040-B018A5C0C73E}"/>
              </a:ext>
            </a:extLst>
          </p:cNvPr>
          <p:cNvSpPr txBox="1"/>
          <p:nvPr/>
        </p:nvSpPr>
        <p:spPr>
          <a:xfrm>
            <a:off x="533224" y="1949362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UA" i="1" dirty="0">
                <a:solidFill>
                  <a:srgbClr val="000000"/>
                </a:solidFill>
                <a:latin typeface="Century Gothic" panose="020B0502020202020204" pitchFamily="34" charset="0"/>
              </a:rPr>
              <a:t>Подання на грант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D86B51-D6B1-A84A-ACEA-77CF14F23326}"/>
              </a:ext>
            </a:extLst>
          </p:cNvPr>
          <p:cNvSpPr txBox="1"/>
          <p:nvPr/>
        </p:nvSpPr>
        <p:spPr>
          <a:xfrm>
            <a:off x="526266" y="969602"/>
            <a:ext cx="55419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UA" i="1" dirty="0">
                <a:solidFill>
                  <a:srgbClr val="000000"/>
                </a:solidFill>
                <a:latin typeface="Century Gothic" panose="020B0502020202020204" pitchFamily="34" charset="0"/>
              </a:rPr>
              <a:t>Збір необхідної документації</a:t>
            </a:r>
          </a:p>
          <a:p>
            <a:r>
              <a:rPr lang="ru-UA" i="1" dirty="0">
                <a:solidFill>
                  <a:srgbClr val="000000"/>
                </a:solidFill>
                <a:latin typeface="Century Gothic" panose="020B0502020202020204" pitchFamily="34" charset="0"/>
              </a:rPr>
              <a:t>(технічне обстеження та енергетичний аудит)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96526FC-F858-5040-B55C-CDEEAC3839E3}"/>
              </a:ext>
            </a:extLst>
          </p:cNvPr>
          <p:cNvSpPr/>
          <p:nvPr/>
        </p:nvSpPr>
        <p:spPr>
          <a:xfrm>
            <a:off x="637823" y="2929123"/>
            <a:ext cx="917768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u="none" strike="noStrike" dirty="0">
                <a:solidFill>
                  <a:srgbClr val="000000"/>
                </a:solidFill>
                <a:effectLst/>
                <a:latin typeface="Open Sans" panose="020F0502020204030204" pitchFamily="34" charset="0"/>
              </a:rPr>
              <a:t>1. </a:t>
            </a:r>
            <a:r>
              <a:rPr lang="ru-RU" i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Міністерство</a:t>
            </a:r>
            <a:r>
              <a:rPr lang="ru-RU" i="1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ru-RU" i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розвитку</a:t>
            </a:r>
            <a:r>
              <a:rPr lang="ru-RU" i="1" dirty="0">
                <a:solidFill>
                  <a:srgbClr val="000000"/>
                </a:solidFill>
                <a:latin typeface="Century Gothic" panose="020B0502020202020204" pitchFamily="34" charset="0"/>
              </a:rPr>
              <a:t> громад, </a:t>
            </a:r>
            <a:r>
              <a:rPr lang="ru-RU" i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територій</a:t>
            </a:r>
            <a:r>
              <a:rPr lang="ru-RU" i="1" dirty="0">
                <a:solidFill>
                  <a:srgbClr val="000000"/>
                </a:solidFill>
                <a:latin typeface="Century Gothic" panose="020B0502020202020204" pitchFamily="34" charset="0"/>
              </a:rPr>
              <a:t> та </a:t>
            </a:r>
            <a:r>
              <a:rPr lang="ru-RU" i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інфраструктури</a:t>
            </a:r>
            <a:r>
              <a:rPr lang="ru-RU" i="1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ru-RU" i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України</a:t>
            </a:r>
            <a:r>
              <a:rPr lang="ru-RU" i="1" dirty="0">
                <a:solidFill>
                  <a:srgbClr val="000000"/>
                </a:solidFill>
                <a:latin typeface="Century Gothic" panose="020B0502020202020204" pitchFamily="34" charset="0"/>
              </a:rPr>
              <a:t>, </a:t>
            </a:r>
            <a:r>
              <a:rPr lang="ru-RU" i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відповідно</a:t>
            </a:r>
            <a:r>
              <a:rPr lang="ru-RU" i="1" dirty="0">
                <a:solidFill>
                  <a:srgbClr val="000000"/>
                </a:solidFill>
                <a:latin typeface="Century Gothic" panose="020B0502020202020204" pitchFamily="34" charset="0"/>
              </a:rPr>
              <a:t> до Порядку </a:t>
            </a:r>
            <a:r>
              <a:rPr lang="ru-RU" i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відбору</a:t>
            </a:r>
            <a:r>
              <a:rPr lang="ru-RU" i="1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ru-RU" i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Кінцевих</a:t>
            </a:r>
            <a:r>
              <a:rPr lang="ru-RU" i="1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ru-RU" i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бенефіціарів</a:t>
            </a:r>
            <a:r>
              <a:rPr lang="ru-RU" i="1" dirty="0">
                <a:solidFill>
                  <a:srgbClr val="000000"/>
                </a:solidFill>
                <a:latin typeface="Century Gothic" panose="020B0502020202020204" pitchFamily="34" charset="0"/>
              </a:rPr>
              <a:t> Проекту «</a:t>
            </a:r>
            <a:r>
              <a:rPr lang="ru-RU" i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Енергоефективність</a:t>
            </a:r>
            <a:r>
              <a:rPr lang="ru-RU" i="1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ru-RU" i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громадських</a:t>
            </a:r>
            <a:r>
              <a:rPr lang="ru-RU" i="1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ru-RU" i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будівель</a:t>
            </a:r>
            <a:r>
              <a:rPr lang="ru-RU" i="1" dirty="0">
                <a:solidFill>
                  <a:srgbClr val="000000"/>
                </a:solidFill>
                <a:latin typeface="Century Gothic" panose="020B0502020202020204" pitchFamily="34" charset="0"/>
              </a:rPr>
              <a:t> в </a:t>
            </a:r>
            <a:r>
              <a:rPr lang="ru-RU" i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Україні</a:t>
            </a:r>
            <a:r>
              <a:rPr lang="ru-RU" i="1" dirty="0">
                <a:solidFill>
                  <a:srgbClr val="000000"/>
                </a:solidFill>
                <a:latin typeface="Century Gothic" panose="020B0502020202020204" pitchFamily="34" charset="0"/>
              </a:rPr>
              <a:t>» (</a:t>
            </a:r>
            <a:r>
              <a:rPr lang="ru-RU" i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далі</a:t>
            </a:r>
            <a:r>
              <a:rPr lang="ru-RU" i="1" dirty="0">
                <a:solidFill>
                  <a:srgbClr val="000000"/>
                </a:solidFill>
                <a:latin typeface="Century Gothic" panose="020B0502020202020204" pitchFamily="34" charset="0"/>
              </a:rPr>
              <a:t> – Порядок </a:t>
            </a:r>
            <a:r>
              <a:rPr lang="ru-RU" i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відбору</a:t>
            </a:r>
            <a:r>
              <a:rPr lang="ru-RU" i="1" dirty="0">
                <a:solidFill>
                  <a:srgbClr val="000000"/>
                </a:solidFill>
                <a:latin typeface="Century Gothic" panose="020B0502020202020204" pitchFamily="34" charset="0"/>
              </a:rPr>
              <a:t>), </a:t>
            </a:r>
            <a:r>
              <a:rPr lang="ru-RU" i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затвердженого</a:t>
            </a:r>
            <a:r>
              <a:rPr lang="ru-RU" i="1" dirty="0">
                <a:solidFill>
                  <a:srgbClr val="000000"/>
                </a:solidFill>
                <a:latin typeface="Century Gothic" panose="020B0502020202020204" pitchFamily="34" charset="0"/>
              </a:rPr>
              <a:t> наказом </a:t>
            </a:r>
            <a:r>
              <a:rPr lang="ru-RU" i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Міністерства</a:t>
            </a:r>
            <a:r>
              <a:rPr lang="ru-RU" i="1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ru-RU" i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розвитку</a:t>
            </a:r>
            <a:r>
              <a:rPr lang="ru-RU" i="1" dirty="0">
                <a:solidFill>
                  <a:srgbClr val="000000"/>
                </a:solidFill>
                <a:latin typeface="Century Gothic" panose="020B0502020202020204" pitchFamily="34" charset="0"/>
              </a:rPr>
              <a:t> громад та </a:t>
            </a:r>
            <a:r>
              <a:rPr lang="ru-RU" i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територій</a:t>
            </a:r>
            <a:r>
              <a:rPr lang="ru-RU" i="1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ru-RU" i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України</a:t>
            </a:r>
            <a:r>
              <a:rPr lang="ru-RU" i="1" dirty="0">
                <a:solidFill>
                  <a:srgbClr val="000000"/>
                </a:solidFill>
                <a:latin typeface="Century Gothic" panose="020B0502020202020204" pitchFamily="34" charset="0"/>
              </a:rPr>
              <a:t> № 228 </a:t>
            </a:r>
            <a:r>
              <a:rPr lang="ru-RU" i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від</a:t>
            </a:r>
            <a:r>
              <a:rPr lang="ru-RU" i="1" dirty="0">
                <a:solidFill>
                  <a:srgbClr val="000000"/>
                </a:solidFill>
                <a:latin typeface="Century Gothic" panose="020B0502020202020204" pitchFamily="34" charset="0"/>
              </a:rPr>
              <a:t> 29 листопада 2022 року, </a:t>
            </a:r>
            <a:r>
              <a:rPr lang="ru-RU" i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оголошує</a:t>
            </a:r>
            <a:r>
              <a:rPr lang="ru-RU" i="1" dirty="0">
                <a:solidFill>
                  <a:srgbClr val="000000"/>
                </a:solidFill>
                <a:latin typeface="Century Gothic" panose="020B0502020202020204" pitchFamily="34" charset="0"/>
              </a:rPr>
              <a:t> про початок </a:t>
            </a:r>
            <a:r>
              <a:rPr lang="ru-RU" i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відбору</a:t>
            </a:r>
            <a:r>
              <a:rPr lang="ru-RU" i="1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ru-RU" i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проектів</a:t>
            </a:r>
            <a:r>
              <a:rPr lang="ru-RU" i="1" dirty="0">
                <a:solidFill>
                  <a:srgbClr val="000000"/>
                </a:solidFill>
                <a:latin typeface="Century Gothic" panose="020B0502020202020204" pitchFamily="34" charset="0"/>
              </a:rPr>
              <a:t>, </a:t>
            </a:r>
            <a:r>
              <a:rPr lang="ru-RU" i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який</a:t>
            </a:r>
            <a:r>
              <a:rPr lang="ru-RU" i="1" dirty="0">
                <a:solidFill>
                  <a:srgbClr val="000000"/>
                </a:solidFill>
                <a:latin typeface="Century Gothic" panose="020B0502020202020204" pitchFamily="34" charset="0"/>
              </a:rPr>
              <a:t> буде </a:t>
            </a:r>
            <a:r>
              <a:rPr lang="ru-RU" i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розпочато</a:t>
            </a:r>
            <a:r>
              <a:rPr lang="ru-RU" i="1" dirty="0">
                <a:solidFill>
                  <a:srgbClr val="000000"/>
                </a:solidFill>
                <a:latin typeface="Century Gothic" panose="020B0502020202020204" pitchFamily="34" charset="0"/>
              </a:rPr>
              <a:t> 11 </a:t>
            </a:r>
            <a:r>
              <a:rPr lang="ru-RU" i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вересня</a:t>
            </a:r>
            <a:r>
              <a:rPr lang="ru-RU" i="1" dirty="0">
                <a:solidFill>
                  <a:srgbClr val="000000"/>
                </a:solidFill>
                <a:latin typeface="Century Gothic" panose="020B0502020202020204" pitchFamily="34" charset="0"/>
              </a:rPr>
              <a:t> 2023 року, </a:t>
            </a:r>
            <a:r>
              <a:rPr lang="ru-RU" i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фінансування</a:t>
            </a:r>
            <a:r>
              <a:rPr lang="ru-RU" i="1" dirty="0">
                <a:solidFill>
                  <a:srgbClr val="000000"/>
                </a:solidFill>
                <a:latin typeface="Century Gothic" panose="020B0502020202020204" pitchFamily="34" charset="0"/>
              </a:rPr>
              <a:t> буде </a:t>
            </a:r>
            <a:r>
              <a:rPr lang="ru-RU" i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здійснюватися</a:t>
            </a:r>
            <a:r>
              <a:rPr lang="ru-RU" i="1" dirty="0">
                <a:solidFill>
                  <a:srgbClr val="000000"/>
                </a:solidFill>
                <a:latin typeface="Century Gothic" panose="020B0502020202020204" pitchFamily="34" charset="0"/>
              </a:rPr>
              <a:t> в рамках </a:t>
            </a:r>
            <a:r>
              <a:rPr lang="ru-RU" i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Фінансової</a:t>
            </a:r>
            <a:r>
              <a:rPr lang="ru-RU" i="1" dirty="0">
                <a:solidFill>
                  <a:srgbClr val="000000"/>
                </a:solidFill>
                <a:latin typeface="Century Gothic" panose="020B0502020202020204" pitchFamily="34" charset="0"/>
              </a:rPr>
              <a:t> угоди (Проект «</a:t>
            </a:r>
            <a:r>
              <a:rPr lang="ru-RU" i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Енергоефективність</a:t>
            </a:r>
            <a:r>
              <a:rPr lang="ru-RU" i="1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ru-RU" i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громадських</a:t>
            </a:r>
            <a:r>
              <a:rPr lang="ru-RU" i="1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ru-RU" i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будівель</a:t>
            </a:r>
            <a:r>
              <a:rPr lang="ru-RU" i="1" dirty="0">
                <a:solidFill>
                  <a:srgbClr val="000000"/>
                </a:solidFill>
                <a:latin typeface="Century Gothic" panose="020B0502020202020204" pitchFamily="34" charset="0"/>
              </a:rPr>
              <a:t> в </a:t>
            </a:r>
            <a:r>
              <a:rPr lang="ru-RU" i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Україні</a:t>
            </a:r>
            <a:r>
              <a:rPr lang="ru-RU" i="1" dirty="0">
                <a:solidFill>
                  <a:srgbClr val="000000"/>
                </a:solidFill>
                <a:latin typeface="Century Gothic" panose="020B0502020202020204" pitchFamily="34" charset="0"/>
              </a:rPr>
              <a:t>») (</a:t>
            </a:r>
            <a:r>
              <a:rPr lang="ru-RU" i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далі</a:t>
            </a:r>
            <a:r>
              <a:rPr lang="ru-RU" i="1" dirty="0">
                <a:solidFill>
                  <a:srgbClr val="000000"/>
                </a:solidFill>
                <a:latin typeface="Century Gothic" panose="020B0502020202020204" pitchFamily="34" charset="0"/>
              </a:rPr>
              <a:t> – </a:t>
            </a:r>
            <a:r>
              <a:rPr lang="ru-RU" i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Програма</a:t>
            </a:r>
            <a:r>
              <a:rPr lang="ru-RU" i="1" dirty="0">
                <a:solidFill>
                  <a:srgbClr val="000000"/>
                </a:solidFill>
                <a:latin typeface="Century Gothic" panose="020B0502020202020204" pitchFamily="34" charset="0"/>
              </a:rPr>
              <a:t>) </a:t>
            </a:r>
            <a:r>
              <a:rPr lang="ru-RU" i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між</a:t>
            </a:r>
            <a:r>
              <a:rPr lang="ru-RU" i="1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ru-RU" i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Україною</a:t>
            </a:r>
            <a:r>
              <a:rPr lang="ru-RU" i="1" dirty="0">
                <a:solidFill>
                  <a:srgbClr val="000000"/>
                </a:solidFill>
                <a:latin typeface="Century Gothic" panose="020B0502020202020204" pitchFamily="34" charset="0"/>
              </a:rPr>
              <a:t> та </a:t>
            </a:r>
            <a:r>
              <a:rPr lang="ru-RU" i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Європейським</a:t>
            </a:r>
            <a:r>
              <a:rPr lang="ru-RU" i="1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ru-RU" i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інвестиційним</a:t>
            </a:r>
            <a:r>
              <a:rPr lang="ru-RU" i="1" dirty="0">
                <a:solidFill>
                  <a:srgbClr val="000000"/>
                </a:solidFill>
                <a:latin typeface="Century Gothic" panose="020B0502020202020204" pitchFamily="34" charset="0"/>
              </a:rPr>
              <a:t> банком.</a:t>
            </a:r>
            <a:endParaRPr lang="ru-UA" i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3" name="Соединительная линия уступом 12">
            <a:extLst>
              <a:ext uri="{FF2B5EF4-FFF2-40B4-BE49-F238E27FC236}">
                <a16:creationId xmlns:a16="http://schemas.microsoft.com/office/drawing/2014/main" id="{5897FEE6-E078-EF44-9D64-DC3E04A344C0}"/>
              </a:ext>
            </a:extLst>
          </p:cNvPr>
          <p:cNvCxnSpPr>
            <a:cxnSpLocks/>
            <a:endCxn id="7" idx="1"/>
          </p:cNvCxnSpPr>
          <p:nvPr/>
        </p:nvCxnSpPr>
        <p:spPr>
          <a:xfrm rot="16200000" flipH="1">
            <a:off x="-451665" y="3132297"/>
            <a:ext cx="1970118" cy="208858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CBC7BD38-0C2E-C04A-A768-090E0C32A28D}"/>
              </a:ext>
            </a:extLst>
          </p:cNvPr>
          <p:cNvSpPr/>
          <p:nvPr/>
        </p:nvSpPr>
        <p:spPr>
          <a:xfrm>
            <a:off x="637823" y="5712212"/>
            <a:ext cx="732031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Додаткову</a:t>
            </a:r>
            <a:r>
              <a:rPr lang="ru-RU" i="1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ru-RU" i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інформацію</a:t>
            </a:r>
            <a:r>
              <a:rPr lang="ru-RU" i="1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ru-RU" i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можна</a:t>
            </a:r>
            <a:r>
              <a:rPr lang="ru-RU" i="1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ru-RU" i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отримати</a:t>
            </a:r>
            <a:r>
              <a:rPr lang="ru-RU" i="1" dirty="0">
                <a:solidFill>
                  <a:srgbClr val="000000"/>
                </a:solidFill>
                <a:latin typeface="Century Gothic" panose="020B0502020202020204" pitchFamily="34" charset="0"/>
              </a:rPr>
              <a:t> за </a:t>
            </a:r>
            <a:r>
              <a:rPr lang="ru-RU" i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електронною</a:t>
            </a:r>
            <a:r>
              <a:rPr lang="ru-RU" i="1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ru-RU" i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адресою</a:t>
            </a:r>
            <a:r>
              <a:rPr lang="ru-RU" i="1" dirty="0">
                <a:solidFill>
                  <a:srgbClr val="000000"/>
                </a:solidFill>
                <a:latin typeface="Century Gothic" panose="020B0502020202020204" pitchFamily="34" charset="0"/>
              </a:rPr>
              <a:t> </a:t>
            </a:r>
            <a:r>
              <a:rPr lang="en" i="1" dirty="0">
                <a:solidFill>
                  <a:srgbClr val="000000"/>
                </a:solidFill>
                <a:latin typeface="Century Gothic" panose="020B0502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UPBEE.support@mtu.gov.ua</a:t>
            </a:r>
            <a:r>
              <a:rPr lang="ru-RU" i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чи</a:t>
            </a:r>
            <a:r>
              <a:rPr lang="ru-RU" i="1" dirty="0">
                <a:solidFill>
                  <a:srgbClr val="000000"/>
                </a:solidFill>
                <a:latin typeface="Century Gothic" panose="020B0502020202020204" pitchFamily="34" charset="0"/>
              </a:rPr>
              <a:t> за телефоном +380 50 332 61 49 (</a:t>
            </a:r>
            <a:r>
              <a:rPr lang="en" i="1" dirty="0">
                <a:solidFill>
                  <a:srgbClr val="000000"/>
                </a:solidFill>
                <a:latin typeface="Century Gothic" panose="020B0502020202020204" pitchFamily="34" charset="0"/>
              </a:rPr>
              <a:t>WhatsApp, Telegram), +380 44 351 46 31.</a:t>
            </a:r>
            <a:endParaRPr lang="ru-UA" i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CD879AF-9A79-2744-A270-C2C3B17D77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1961" y="-193318"/>
            <a:ext cx="2590589" cy="2590589"/>
          </a:xfrm>
          <a:prstGeom prst="rect">
            <a:avLst/>
          </a:prstGeom>
        </p:spPr>
      </p:pic>
      <p:sp>
        <p:nvSpPr>
          <p:cNvPr id="16" name="Овал 15">
            <a:extLst>
              <a:ext uri="{FF2B5EF4-FFF2-40B4-BE49-F238E27FC236}">
                <a16:creationId xmlns:a16="http://schemas.microsoft.com/office/drawing/2014/main" id="{6BCDA837-717B-9644-B00A-840C76551AA2}"/>
              </a:ext>
            </a:extLst>
          </p:cNvPr>
          <p:cNvSpPr/>
          <p:nvPr/>
        </p:nvSpPr>
        <p:spPr>
          <a:xfrm>
            <a:off x="6127996" y="1092804"/>
            <a:ext cx="554517" cy="584777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D8CC9C4B-54F8-D84F-A1FD-54CCBE72FC3F}"/>
              </a:ext>
            </a:extLst>
          </p:cNvPr>
          <p:cNvSpPr/>
          <p:nvPr/>
        </p:nvSpPr>
        <p:spPr>
          <a:xfrm>
            <a:off x="8561948" y="857140"/>
            <a:ext cx="444121" cy="44788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6EBD34D9-0B6D-BD48-9DDA-13BCD6240E74}"/>
              </a:ext>
            </a:extLst>
          </p:cNvPr>
          <p:cNvSpPr/>
          <p:nvPr/>
        </p:nvSpPr>
        <p:spPr>
          <a:xfrm>
            <a:off x="9593451" y="4763918"/>
            <a:ext cx="444121" cy="44788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8C8B4286-2185-8546-AFD5-C5232775F6EC}"/>
              </a:ext>
            </a:extLst>
          </p:cNvPr>
          <p:cNvSpPr/>
          <p:nvPr/>
        </p:nvSpPr>
        <p:spPr>
          <a:xfrm>
            <a:off x="10969173" y="2580113"/>
            <a:ext cx="554517" cy="584777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B28536D8-8F78-B749-B75A-41D13FD61906}"/>
              </a:ext>
            </a:extLst>
          </p:cNvPr>
          <p:cNvSpPr/>
          <p:nvPr/>
        </p:nvSpPr>
        <p:spPr>
          <a:xfrm>
            <a:off x="10952974" y="6050765"/>
            <a:ext cx="554517" cy="584777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84116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6"/>
          <p:cNvSpPr txBox="1"/>
          <p:nvPr/>
        </p:nvSpPr>
        <p:spPr>
          <a:xfrm>
            <a:off x="4750859" y="333789"/>
            <a:ext cx="9144000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indent="457200">
              <a:lnSpc>
                <a:spcPct val="115000"/>
              </a:lnSpc>
              <a:buClr>
                <a:schemeClr val="dk1"/>
              </a:buClr>
              <a:buSzPts val="1450"/>
            </a:pPr>
            <a:r>
              <a:rPr lang="ru-RU" b="1" kern="0" cap="all" dirty="0">
                <a:solidFill>
                  <a:srgbClr val="434343"/>
                </a:solidFill>
                <a:latin typeface="Century Gothic" panose="020B0502020202020204" pitchFamily="34" charset="0"/>
                <a:sym typeface="Exo 2"/>
              </a:rPr>
              <a:t>6.3 ПРОЕКТНІ ТА КОНСТРУКТИВНІ РІШЕННЯ</a:t>
            </a:r>
            <a:endParaRPr b="1" kern="0" cap="all" dirty="0">
              <a:solidFill>
                <a:srgbClr val="434343"/>
              </a:solidFill>
              <a:latin typeface="Century Gothic" panose="020B0502020202020204" pitchFamily="34" charset="0"/>
              <a:sym typeface="Exo 2"/>
            </a:endParaRPr>
          </a:p>
        </p:txBody>
      </p:sp>
      <p:sp>
        <p:nvSpPr>
          <p:cNvPr id="143" name="Google Shape;143;p16"/>
          <p:cNvSpPr txBox="1"/>
          <p:nvPr/>
        </p:nvSpPr>
        <p:spPr>
          <a:xfrm>
            <a:off x="5624945" y="1134981"/>
            <a:ext cx="5985181" cy="8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indent="457223" algn="r">
              <a:lnSpc>
                <a:spcPct val="115000"/>
              </a:lnSpc>
            </a:pPr>
            <a:r>
              <a:rPr lang="ru-RU" sz="1500" dirty="0" err="1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Площа</a:t>
            </a:r>
            <a:r>
              <a:rPr lang="ru-RU" sz="1500" dirty="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 яку </a:t>
            </a:r>
            <a:r>
              <a:rPr lang="ru-RU" sz="1500" dirty="0" err="1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займатиме</a:t>
            </a:r>
            <a:r>
              <a:rPr lang="ru-RU" sz="1500" dirty="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ru-RU" sz="1500" dirty="0" err="1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сонячна</a:t>
            </a:r>
            <a:r>
              <a:rPr lang="ru-RU" sz="1500" dirty="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ru-RU" sz="1500" dirty="0" err="1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електростанція</a:t>
            </a:r>
            <a:r>
              <a:rPr lang="ru-RU" sz="1500" dirty="0">
                <a:solidFill>
                  <a:srgbClr val="999999"/>
                </a:solidFill>
                <a:latin typeface="Exo 2"/>
                <a:ea typeface="Exo 2"/>
                <a:cs typeface="Exo 2"/>
                <a:sym typeface="Exo 2"/>
              </a:rPr>
              <a:t> </a:t>
            </a:r>
            <a:br>
              <a:rPr lang="ru-RU" sz="1500" dirty="0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rPr>
            </a:br>
            <a:r>
              <a:rPr lang="ru-RU" sz="1200" dirty="0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rPr>
              <a:t>						</a:t>
            </a:r>
            <a:r>
              <a:rPr lang="ru-RU" sz="3300" b="1" dirty="0">
                <a:solidFill>
                  <a:srgbClr val="F1C232"/>
                </a:solidFill>
                <a:latin typeface="Exo 2"/>
                <a:ea typeface="Exo 2"/>
                <a:cs typeface="Exo 2"/>
                <a:sym typeface="Exo 2"/>
              </a:rPr>
              <a:t>75,2  </a:t>
            </a:r>
            <a:r>
              <a:rPr lang="ru-RU" sz="3000" dirty="0" err="1">
                <a:solidFill>
                  <a:srgbClr val="F1C232"/>
                </a:solidFill>
                <a:latin typeface="Exo 2"/>
                <a:ea typeface="Exo 2"/>
                <a:cs typeface="Exo 2"/>
                <a:sym typeface="Exo 2"/>
              </a:rPr>
              <a:t>кв.м</a:t>
            </a:r>
            <a:r>
              <a:rPr lang="ru-RU" sz="3000" dirty="0">
                <a:solidFill>
                  <a:srgbClr val="F1C232"/>
                </a:solidFill>
                <a:latin typeface="Exo 2"/>
                <a:ea typeface="Exo 2"/>
                <a:cs typeface="Exo 2"/>
                <a:sym typeface="Exo 2"/>
              </a:rPr>
              <a:t>.</a:t>
            </a:r>
            <a:endParaRPr sz="1200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4" name="Google Shape;144;p16"/>
          <p:cNvSpPr txBox="1"/>
          <p:nvPr/>
        </p:nvSpPr>
        <p:spPr>
          <a:xfrm>
            <a:off x="5624945" y="3159050"/>
            <a:ext cx="5985231" cy="8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indent="450023" algn="r"/>
            <a:r>
              <a:rPr lang="ru-RU" sz="1500" dirty="0" err="1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Фотоелектричні</a:t>
            </a:r>
            <a:r>
              <a:rPr lang="ru-RU" sz="1500" dirty="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ru-RU" sz="1500" dirty="0" err="1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модулі</a:t>
            </a:r>
            <a:r>
              <a:rPr lang="ru-RU" sz="1500" dirty="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 JA </a:t>
            </a:r>
            <a:r>
              <a:rPr lang="ru-RU" sz="1500" dirty="0" err="1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Solar</a:t>
            </a:r>
            <a:r>
              <a:rPr lang="ru-RU" sz="1500" dirty="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 540 Вт</a:t>
            </a:r>
            <a:r>
              <a:rPr lang="ru-RU" sz="1500" dirty="0">
                <a:solidFill>
                  <a:srgbClr val="666666"/>
                </a:solidFill>
                <a:latin typeface="Exo 2"/>
                <a:ea typeface="Exo 2"/>
                <a:cs typeface="Exo 2"/>
                <a:sym typeface="Exo 2"/>
              </a:rPr>
              <a:t>  </a:t>
            </a:r>
            <a:endParaRPr sz="1500" dirty="0">
              <a:solidFill>
                <a:srgbClr val="666666"/>
              </a:solidFill>
              <a:latin typeface="Exo 2"/>
              <a:ea typeface="Exo 2"/>
              <a:cs typeface="Exo 2"/>
              <a:sym typeface="Exo 2"/>
            </a:endParaRPr>
          </a:p>
          <a:p>
            <a:pPr indent="450023" algn="r"/>
            <a:r>
              <a:rPr lang="ru-RU" sz="3300" b="1" dirty="0">
                <a:solidFill>
                  <a:srgbClr val="F1C232"/>
                </a:solidFill>
                <a:latin typeface="Exo 2"/>
                <a:ea typeface="Exo 2"/>
                <a:cs typeface="Exo 2"/>
                <a:sym typeface="Exo 2"/>
              </a:rPr>
              <a:t>47</a:t>
            </a:r>
            <a:r>
              <a:rPr lang="ru-RU" sz="1100" dirty="0">
                <a:solidFill>
                  <a:srgbClr val="606060"/>
                </a:solidFill>
                <a:highlight>
                  <a:schemeClr val="lt1"/>
                </a:highlight>
                <a:latin typeface="Exo 2"/>
                <a:ea typeface="Exo 2"/>
                <a:cs typeface="Exo 2"/>
                <a:sym typeface="Exo 2"/>
              </a:rPr>
              <a:t> </a:t>
            </a:r>
            <a:r>
              <a:rPr lang="ru-RU" sz="3000" dirty="0">
                <a:solidFill>
                  <a:srgbClr val="F1C232"/>
                </a:solidFill>
                <a:latin typeface="Exo 2"/>
                <a:ea typeface="Exo 2"/>
                <a:cs typeface="Exo 2"/>
                <a:sym typeface="Exo 2"/>
              </a:rPr>
              <a:t>шт.</a:t>
            </a:r>
            <a:r>
              <a:rPr lang="ru-RU" sz="1100" dirty="0">
                <a:solidFill>
                  <a:srgbClr val="606060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     </a:t>
            </a:r>
            <a:endParaRPr sz="1100" dirty="0">
              <a:solidFill>
                <a:srgbClr val="606060"/>
              </a:solidFill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indent="457223" algn="r"/>
            <a:endParaRPr dirty="0"/>
          </a:p>
        </p:txBody>
      </p:sp>
      <p:sp>
        <p:nvSpPr>
          <p:cNvPr id="145" name="Google Shape;145;p16"/>
          <p:cNvSpPr txBox="1"/>
          <p:nvPr/>
        </p:nvSpPr>
        <p:spPr>
          <a:xfrm>
            <a:off x="5842001" y="4118850"/>
            <a:ext cx="5768175" cy="8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indent="457223" algn="r"/>
            <a:r>
              <a:rPr lang="ru-RU" sz="1500" dirty="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Кут </a:t>
            </a:r>
            <a:r>
              <a:rPr lang="ru-RU" sz="1500" dirty="0" err="1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нахилу</a:t>
            </a:r>
            <a:r>
              <a:rPr lang="ru-RU" sz="1500" dirty="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ru-RU" sz="1500" dirty="0" err="1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фотоелектричних</a:t>
            </a:r>
            <a:r>
              <a:rPr lang="ru-RU" sz="1500" dirty="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ru-RU" sz="1500" dirty="0" err="1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модулів</a:t>
            </a:r>
            <a:endParaRPr sz="1100" dirty="0">
              <a:solidFill>
                <a:srgbClr val="666666"/>
              </a:solidFill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indent="457223" algn="r"/>
            <a:r>
              <a:rPr lang="ru-RU" sz="1500" dirty="0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rPr>
              <a:t> </a:t>
            </a:r>
            <a:r>
              <a:rPr lang="ru-RU" sz="3300" b="1" dirty="0">
                <a:solidFill>
                  <a:srgbClr val="F1C232"/>
                </a:solidFill>
                <a:latin typeface="Exo 2"/>
                <a:ea typeface="Exo 2"/>
                <a:cs typeface="Exo 2"/>
                <a:sym typeface="Exo 2"/>
              </a:rPr>
              <a:t>6 </a:t>
            </a:r>
            <a:r>
              <a:rPr lang="ru-RU" sz="3300" dirty="0">
                <a:solidFill>
                  <a:srgbClr val="F1C232"/>
                </a:solidFill>
                <a:latin typeface="Exo 2"/>
                <a:ea typeface="Exo 2"/>
                <a:cs typeface="Exo 2"/>
                <a:sym typeface="Exo 2"/>
              </a:rPr>
              <a:t>гр.</a:t>
            </a:r>
            <a:endParaRPr sz="2000" baseline="30000" dirty="0">
              <a:solidFill>
                <a:schemeClr val="dk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146" name="Google Shape;146;p16"/>
          <p:cNvSpPr txBox="1"/>
          <p:nvPr/>
        </p:nvSpPr>
        <p:spPr>
          <a:xfrm>
            <a:off x="5283200" y="2185165"/>
            <a:ext cx="6125634" cy="8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indent="457223" algn="r">
              <a:lnSpc>
                <a:spcPct val="115000"/>
              </a:lnSpc>
            </a:pPr>
            <a:r>
              <a:rPr lang="ru-RU" sz="1500" dirty="0" err="1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Пікова</a:t>
            </a:r>
            <a:r>
              <a:rPr lang="ru-RU" sz="1500" dirty="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ru-RU" sz="1500" dirty="0" err="1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потужність</a:t>
            </a:r>
            <a:r>
              <a:rPr lang="ru-RU" sz="1500" dirty="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ru-RU" sz="1500" dirty="0" err="1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сонячної</a:t>
            </a:r>
            <a:r>
              <a:rPr lang="ru-RU" sz="1500" dirty="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ru-RU" sz="1500" dirty="0" err="1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електростанції</a:t>
            </a:r>
            <a:br>
              <a:rPr lang="ru-RU" sz="1500" b="1" dirty="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ru-RU" sz="1200" dirty="0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rPr>
              <a:t>							</a:t>
            </a:r>
            <a:r>
              <a:rPr lang="ru-RU" sz="3300" b="1" dirty="0">
                <a:solidFill>
                  <a:srgbClr val="F1C232"/>
                </a:solidFill>
                <a:latin typeface="Exo 2"/>
                <a:ea typeface="Exo 2"/>
                <a:cs typeface="Exo 2"/>
                <a:sym typeface="Exo 2"/>
              </a:rPr>
              <a:t>25</a:t>
            </a:r>
            <a:r>
              <a:rPr lang="ru-RU" sz="3300" dirty="0">
                <a:solidFill>
                  <a:srgbClr val="F1C232"/>
                </a:solidFill>
                <a:latin typeface="Exo 2"/>
                <a:ea typeface="Exo 2"/>
                <a:cs typeface="Exo 2"/>
                <a:sym typeface="Exo 2"/>
              </a:rPr>
              <a:t> </a:t>
            </a:r>
            <a:r>
              <a:rPr lang="ru-RU" sz="3000" dirty="0">
                <a:solidFill>
                  <a:srgbClr val="F1C232"/>
                </a:solidFill>
                <a:latin typeface="Exo 2"/>
                <a:ea typeface="Exo 2"/>
                <a:cs typeface="Exo 2"/>
                <a:sym typeface="Exo 2"/>
              </a:rPr>
              <a:t>кВт.</a:t>
            </a:r>
            <a:endParaRPr sz="1200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7" name="Google Shape;147;p16"/>
          <p:cNvSpPr txBox="1"/>
          <p:nvPr/>
        </p:nvSpPr>
        <p:spPr>
          <a:xfrm>
            <a:off x="6413825" y="5002450"/>
            <a:ext cx="5196300" cy="8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indent="457223" algn="r"/>
            <a:r>
              <a:rPr lang="ru-RU" sz="1500" dirty="0" err="1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Інверторне</a:t>
            </a:r>
            <a:r>
              <a:rPr lang="ru-RU" sz="1500" dirty="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ru-RU" sz="1500" dirty="0" err="1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обладнання</a:t>
            </a:r>
            <a:r>
              <a:rPr lang="ru-RU" sz="1500" dirty="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500" dirty="0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457223" algn="r">
              <a:buClr>
                <a:schemeClr val="dk1"/>
              </a:buClr>
              <a:buSzPts val="1100"/>
            </a:pPr>
            <a:r>
              <a:rPr lang="ru-RU" sz="1500" dirty="0" err="1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Huawei</a:t>
            </a:r>
            <a:r>
              <a:rPr lang="ru-RU" sz="1500" dirty="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 SUN2000-30KTL</a:t>
            </a:r>
            <a:endParaRPr sz="1500" dirty="0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457223" algn="r"/>
            <a:r>
              <a:rPr lang="ru-RU" sz="1500" dirty="0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rPr>
              <a:t> </a:t>
            </a:r>
            <a:r>
              <a:rPr lang="ru-RU" sz="3300" b="1" dirty="0">
                <a:solidFill>
                  <a:srgbClr val="F1C232"/>
                </a:solidFill>
                <a:latin typeface="Exo 2"/>
                <a:ea typeface="Exo 2"/>
                <a:cs typeface="Exo 2"/>
                <a:sym typeface="Exo 2"/>
              </a:rPr>
              <a:t>1 </a:t>
            </a:r>
            <a:r>
              <a:rPr lang="ru-RU" sz="1100" dirty="0">
                <a:solidFill>
                  <a:srgbClr val="606060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ru-RU" sz="3000" dirty="0">
                <a:solidFill>
                  <a:srgbClr val="F1C232"/>
                </a:solidFill>
                <a:latin typeface="Exo 2"/>
                <a:ea typeface="Exo 2"/>
                <a:cs typeface="Exo 2"/>
                <a:sym typeface="Exo 2"/>
              </a:rPr>
              <a:t>шт.</a:t>
            </a:r>
            <a:endParaRPr dirty="0">
              <a:solidFill>
                <a:schemeClr val="dk1"/>
              </a:solidFill>
            </a:endParaRPr>
          </a:p>
        </p:txBody>
      </p:sp>
      <p:pic>
        <p:nvPicPr>
          <p:cNvPr id="148" name="Google Shape;148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8851" y="862826"/>
            <a:ext cx="3953525" cy="570655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Овал 8">
            <a:extLst>
              <a:ext uri="{FF2B5EF4-FFF2-40B4-BE49-F238E27FC236}">
                <a16:creationId xmlns:a16="http://schemas.microsoft.com/office/drawing/2014/main" id="{6531C53B-C257-EC4D-B364-5AB6E71A97FB}"/>
              </a:ext>
            </a:extLst>
          </p:cNvPr>
          <p:cNvSpPr/>
          <p:nvPr/>
        </p:nvSpPr>
        <p:spPr>
          <a:xfrm>
            <a:off x="4911553" y="3010903"/>
            <a:ext cx="554517" cy="584777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4D3695FC-7D94-864B-908B-42D2EBA447B4}"/>
              </a:ext>
            </a:extLst>
          </p:cNvPr>
          <p:cNvSpPr/>
          <p:nvPr/>
        </p:nvSpPr>
        <p:spPr>
          <a:xfrm>
            <a:off x="5774238" y="816304"/>
            <a:ext cx="444121" cy="44788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869A337B-0111-5946-A14C-E751B5810354}"/>
              </a:ext>
            </a:extLst>
          </p:cNvPr>
          <p:cNvSpPr/>
          <p:nvPr/>
        </p:nvSpPr>
        <p:spPr>
          <a:xfrm>
            <a:off x="6614773" y="5078650"/>
            <a:ext cx="444121" cy="44788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20A353E5-09FA-B947-9A8C-F2BF18EF784F}"/>
              </a:ext>
            </a:extLst>
          </p:cNvPr>
          <p:cNvSpPr/>
          <p:nvPr/>
        </p:nvSpPr>
        <p:spPr>
          <a:xfrm>
            <a:off x="4883954" y="5871662"/>
            <a:ext cx="554517" cy="584777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147248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7"/>
          <p:cNvSpPr txBox="1"/>
          <p:nvPr/>
        </p:nvSpPr>
        <p:spPr>
          <a:xfrm>
            <a:off x="765833" y="4149688"/>
            <a:ext cx="3480900" cy="10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lnSpc>
                <a:spcPct val="115000"/>
              </a:lnSpc>
              <a:buClr>
                <a:schemeClr val="dk1"/>
              </a:buClr>
              <a:buSzPts val="1200"/>
            </a:pPr>
            <a:r>
              <a:rPr lang="ru-RU" sz="1300" dirty="0" err="1">
                <a:solidFill>
                  <a:srgbClr val="666666"/>
                </a:solidFill>
                <a:highlight>
                  <a:schemeClr val="lt1"/>
                </a:highlight>
                <a:latin typeface="Open Sans SemiBold"/>
                <a:ea typeface="Open Sans SemiBold"/>
                <a:cs typeface="Open Sans SemiBold"/>
                <a:sym typeface="Open Sans SemiBold"/>
              </a:rPr>
              <a:t>Баластна</a:t>
            </a:r>
            <a:r>
              <a:rPr lang="ru-RU" sz="1300" dirty="0">
                <a:solidFill>
                  <a:srgbClr val="666666"/>
                </a:solidFill>
                <a:highlight>
                  <a:schemeClr val="lt1"/>
                </a:highlight>
                <a:latin typeface="Open Sans SemiBold"/>
                <a:ea typeface="Open Sans SemiBold"/>
                <a:cs typeface="Open Sans SemiBold"/>
                <a:sym typeface="Open Sans SemiBold"/>
              </a:rPr>
              <a:t> система</a:t>
            </a:r>
            <a:br>
              <a:rPr lang="ru-RU" sz="1300" dirty="0">
                <a:solidFill>
                  <a:srgbClr val="666666"/>
                </a:solidFill>
                <a:highlight>
                  <a:schemeClr val="lt1"/>
                </a:highlight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r>
              <a:rPr lang="ru-RU" sz="1500" b="1" dirty="0">
                <a:solidFill>
                  <a:srgbClr val="FFCA05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PVMSR-MB-DCF V1</a:t>
            </a:r>
            <a:endParaRPr sz="1900" b="1" dirty="0">
              <a:solidFill>
                <a:srgbClr val="FFCA0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5" name="Google Shape;155;p17"/>
          <p:cNvSpPr txBox="1"/>
          <p:nvPr/>
        </p:nvSpPr>
        <p:spPr>
          <a:xfrm>
            <a:off x="4602888" y="4624638"/>
            <a:ext cx="3480900" cy="10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lnSpc>
                <a:spcPct val="115000"/>
              </a:lnSpc>
              <a:buClr>
                <a:srgbClr val="000000"/>
              </a:buClr>
              <a:buSzPts val="1200"/>
            </a:pPr>
            <a:r>
              <a:rPr lang="ru-RU" sz="1300" dirty="0" err="1">
                <a:solidFill>
                  <a:srgbClr val="666666"/>
                </a:solidFill>
                <a:highlight>
                  <a:srgbClr val="FFFFFF"/>
                </a:highlight>
                <a:latin typeface="Open Sans SemiBold"/>
                <a:ea typeface="Open Sans SemiBold"/>
                <a:cs typeface="Open Sans SemiBold"/>
                <a:sym typeface="Open Sans SemiBold"/>
              </a:rPr>
              <a:t>Фотоелектричний</a:t>
            </a:r>
            <a:r>
              <a:rPr lang="ru-RU" sz="1300" dirty="0">
                <a:solidFill>
                  <a:srgbClr val="666666"/>
                </a:solidFill>
                <a:highlight>
                  <a:srgbClr val="FFFFFF"/>
                </a:highlight>
                <a:latin typeface="Open Sans SemiBold"/>
                <a:ea typeface="Open Sans SemiBold"/>
                <a:cs typeface="Open Sans SemiBold"/>
                <a:sym typeface="Open Sans SemiBold"/>
              </a:rPr>
              <a:t> модуль</a:t>
            </a:r>
            <a:endParaRPr sz="1300" dirty="0">
              <a:solidFill>
                <a:srgbClr val="666666"/>
              </a:solidFill>
              <a:highlight>
                <a:srgbClr val="FFFFFF"/>
              </a:highlight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algn="ctr">
              <a:lnSpc>
                <a:spcPct val="115000"/>
              </a:lnSpc>
              <a:buClr>
                <a:srgbClr val="000000"/>
              </a:buClr>
              <a:buSzPts val="1200"/>
            </a:pPr>
            <a:r>
              <a:rPr lang="ru-RU" sz="1500" b="1" dirty="0">
                <a:solidFill>
                  <a:srgbClr val="FFCA05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JA </a:t>
            </a:r>
            <a:r>
              <a:rPr lang="ru-RU" sz="1500" b="1" dirty="0" err="1">
                <a:solidFill>
                  <a:srgbClr val="FFCA05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solar</a:t>
            </a:r>
            <a:r>
              <a:rPr lang="ru-RU" sz="1500" b="1" dirty="0">
                <a:solidFill>
                  <a:srgbClr val="FFCA05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 540 Вт</a:t>
            </a:r>
            <a:br>
              <a:rPr lang="ru-RU" sz="1300" dirty="0">
                <a:solidFill>
                  <a:srgbClr val="666666"/>
                </a:solidFill>
                <a:highlight>
                  <a:srgbClr val="FFFFFF"/>
                </a:highlight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endParaRPr sz="1500" b="1" dirty="0">
              <a:solidFill>
                <a:srgbClr val="FFCA05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56" name="Google Shape;156;p17"/>
          <p:cNvCxnSpPr/>
          <p:nvPr/>
        </p:nvCxnSpPr>
        <p:spPr>
          <a:xfrm>
            <a:off x="19475" y="2169707"/>
            <a:ext cx="924000" cy="24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7" name="Google Shape;157;p17"/>
          <p:cNvCxnSpPr/>
          <p:nvPr/>
        </p:nvCxnSpPr>
        <p:spPr>
          <a:xfrm flipH="1">
            <a:off x="1241540" y="2481388"/>
            <a:ext cx="2700" cy="21369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8" name="Google Shape;158;p17"/>
          <p:cNvSpPr txBox="1"/>
          <p:nvPr/>
        </p:nvSpPr>
        <p:spPr>
          <a:xfrm>
            <a:off x="7760557" y="4596867"/>
            <a:ext cx="3708300" cy="10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lnSpc>
                <a:spcPct val="115000"/>
              </a:lnSpc>
              <a:buClr>
                <a:srgbClr val="000000"/>
              </a:buClr>
              <a:buSzPts val="1200"/>
            </a:pPr>
            <a:r>
              <a:rPr lang="ru-RU" sz="1300" dirty="0" err="1">
                <a:solidFill>
                  <a:srgbClr val="666666"/>
                </a:solidFill>
                <a:highlight>
                  <a:srgbClr val="FFFFFF"/>
                </a:highlight>
                <a:latin typeface="Open Sans SemiBold"/>
                <a:ea typeface="Open Sans SemiBold"/>
                <a:cs typeface="Open Sans SemiBold"/>
                <a:sym typeface="Open Sans SemiBold"/>
              </a:rPr>
              <a:t>Стрінгові</a:t>
            </a:r>
            <a:r>
              <a:rPr lang="ru-RU" sz="1300" dirty="0">
                <a:solidFill>
                  <a:srgbClr val="666666"/>
                </a:solidFill>
                <a:highlight>
                  <a:srgbClr val="FFFFFF"/>
                </a:highlight>
                <a:latin typeface="Open Sans SemiBold"/>
                <a:ea typeface="Open Sans SemiBold"/>
                <a:cs typeface="Open Sans SemiBold"/>
                <a:sym typeface="Open Sans SemiBold"/>
              </a:rPr>
              <a:t> </a:t>
            </a:r>
            <a:r>
              <a:rPr lang="ru-RU" sz="1300" dirty="0" err="1">
                <a:solidFill>
                  <a:srgbClr val="666666"/>
                </a:solidFill>
                <a:highlight>
                  <a:srgbClr val="FFFFFF"/>
                </a:highlight>
                <a:latin typeface="Open Sans SemiBold"/>
                <a:ea typeface="Open Sans SemiBold"/>
                <a:cs typeface="Open Sans SemiBold"/>
                <a:sym typeface="Open Sans SemiBold"/>
              </a:rPr>
              <a:t>інвертора</a:t>
            </a:r>
            <a:br>
              <a:rPr lang="ru-RU" sz="1300" dirty="0">
                <a:solidFill>
                  <a:srgbClr val="666666"/>
                </a:solidFill>
                <a:highlight>
                  <a:srgbClr val="FFFFFF"/>
                </a:highlight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r>
              <a:rPr lang="ru-RU" sz="1500" b="1" dirty="0" err="1">
                <a:solidFill>
                  <a:srgbClr val="FFCA05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Huawei</a:t>
            </a:r>
            <a:r>
              <a:rPr lang="ru-RU" sz="1500" b="1" dirty="0">
                <a:solidFill>
                  <a:srgbClr val="FFCA05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 SUN2000-30KTL-M3</a:t>
            </a:r>
            <a:endParaRPr sz="1500" b="1" dirty="0">
              <a:solidFill>
                <a:srgbClr val="FFCA05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9" name="Google Shape;159;p17"/>
          <p:cNvSpPr/>
          <p:nvPr/>
        </p:nvSpPr>
        <p:spPr>
          <a:xfrm rot="5400000" flipH="1">
            <a:off x="580501" y="2151420"/>
            <a:ext cx="645600" cy="681900"/>
          </a:xfrm>
          <a:prstGeom prst="arc">
            <a:avLst>
              <a:gd name="adj1" fmla="val 16242014"/>
              <a:gd name="adj2" fmla="val 21190462"/>
            </a:avLst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500"/>
            </a:pP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17"/>
          <p:cNvSpPr/>
          <p:nvPr/>
        </p:nvSpPr>
        <p:spPr>
          <a:xfrm rot="-5400000" flipH="1">
            <a:off x="1259401" y="4264195"/>
            <a:ext cx="645600" cy="681900"/>
          </a:xfrm>
          <a:prstGeom prst="arc">
            <a:avLst>
              <a:gd name="adj1" fmla="val 16242014"/>
              <a:gd name="adj2" fmla="val 21190462"/>
            </a:avLst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500"/>
            </a:pP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1" name="Google Shape;161;p17"/>
          <p:cNvCxnSpPr/>
          <p:nvPr/>
        </p:nvCxnSpPr>
        <p:spPr>
          <a:xfrm rot="10800000" flipH="1">
            <a:off x="1539900" y="4924357"/>
            <a:ext cx="3117900" cy="12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2" name="Google Shape;162;p17"/>
          <p:cNvSpPr/>
          <p:nvPr/>
        </p:nvSpPr>
        <p:spPr>
          <a:xfrm rot="10800000" flipH="1">
            <a:off x="4317026" y="4242457"/>
            <a:ext cx="645600" cy="681900"/>
          </a:xfrm>
          <a:prstGeom prst="arc">
            <a:avLst>
              <a:gd name="adj1" fmla="val 16242014"/>
              <a:gd name="adj2" fmla="val 21190462"/>
            </a:avLst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500"/>
            </a:pP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3" name="Google Shape;163;p17"/>
          <p:cNvCxnSpPr/>
          <p:nvPr/>
        </p:nvCxnSpPr>
        <p:spPr>
          <a:xfrm flipH="1">
            <a:off x="4959915" y="3602238"/>
            <a:ext cx="2700" cy="10224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4" name="Google Shape;164;p17"/>
          <p:cNvSpPr/>
          <p:nvPr/>
        </p:nvSpPr>
        <p:spPr>
          <a:xfrm flipH="1">
            <a:off x="4959626" y="3306045"/>
            <a:ext cx="645600" cy="681900"/>
          </a:xfrm>
          <a:prstGeom prst="arc">
            <a:avLst>
              <a:gd name="adj1" fmla="val 16242014"/>
              <a:gd name="adj2" fmla="val 21190462"/>
            </a:avLst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500"/>
            </a:pP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5" name="Google Shape;165;p17"/>
          <p:cNvCxnSpPr/>
          <p:nvPr/>
        </p:nvCxnSpPr>
        <p:spPr>
          <a:xfrm>
            <a:off x="5274925" y="3306057"/>
            <a:ext cx="2116500" cy="87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66" name="Google Shape;16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5565439" y="1195250"/>
            <a:ext cx="1513625" cy="354375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17"/>
          <p:cNvSpPr/>
          <p:nvPr/>
        </p:nvSpPr>
        <p:spPr>
          <a:xfrm rot="5400000" flipH="1">
            <a:off x="7026526" y="3294195"/>
            <a:ext cx="645600" cy="681900"/>
          </a:xfrm>
          <a:prstGeom prst="arc">
            <a:avLst>
              <a:gd name="adj1" fmla="val 16242014"/>
              <a:gd name="adj2" fmla="val 21190462"/>
            </a:avLst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500"/>
            </a:pP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8" name="Google Shape;168;p17"/>
          <p:cNvCxnSpPr/>
          <p:nvPr/>
        </p:nvCxnSpPr>
        <p:spPr>
          <a:xfrm flipH="1">
            <a:off x="7681865" y="3630238"/>
            <a:ext cx="8400" cy="15276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9" name="Google Shape;169;p17"/>
          <p:cNvSpPr/>
          <p:nvPr/>
        </p:nvSpPr>
        <p:spPr>
          <a:xfrm rot="-5400000" flipH="1">
            <a:off x="7700026" y="4798370"/>
            <a:ext cx="645600" cy="681900"/>
          </a:xfrm>
          <a:prstGeom prst="arc">
            <a:avLst>
              <a:gd name="adj1" fmla="val 16242014"/>
              <a:gd name="adj2" fmla="val 21190462"/>
            </a:avLst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500"/>
            </a:pP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0" name="Google Shape;170;p17"/>
          <p:cNvCxnSpPr/>
          <p:nvPr/>
        </p:nvCxnSpPr>
        <p:spPr>
          <a:xfrm rot="10800000" flipH="1">
            <a:off x="7979925" y="5457957"/>
            <a:ext cx="3117900" cy="12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71" name="Google Shape;171;p17"/>
          <p:cNvSpPr/>
          <p:nvPr/>
        </p:nvSpPr>
        <p:spPr>
          <a:xfrm rot="10800000" flipH="1">
            <a:off x="10763226" y="4776057"/>
            <a:ext cx="645600" cy="681900"/>
          </a:xfrm>
          <a:prstGeom prst="arc">
            <a:avLst>
              <a:gd name="adj1" fmla="val 16242014"/>
              <a:gd name="adj2" fmla="val 21190462"/>
            </a:avLst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500"/>
            </a:pP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2" name="Google Shape;172;p17"/>
          <p:cNvCxnSpPr/>
          <p:nvPr/>
        </p:nvCxnSpPr>
        <p:spPr>
          <a:xfrm flipH="1">
            <a:off x="11406115" y="4207438"/>
            <a:ext cx="2700" cy="9504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73" name="Google Shape;173;p17"/>
          <p:cNvSpPr/>
          <p:nvPr/>
        </p:nvSpPr>
        <p:spPr>
          <a:xfrm flipH="1">
            <a:off x="11404951" y="3924170"/>
            <a:ext cx="645600" cy="681900"/>
          </a:xfrm>
          <a:prstGeom prst="arc">
            <a:avLst>
              <a:gd name="adj1" fmla="val 16242014"/>
              <a:gd name="adj2" fmla="val 21190462"/>
            </a:avLst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500"/>
            </a:pP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4" name="Google Shape;174;p17"/>
          <p:cNvCxnSpPr>
            <a:stCxn id="173" idx="0"/>
          </p:cNvCxnSpPr>
          <p:nvPr/>
        </p:nvCxnSpPr>
        <p:spPr>
          <a:xfrm>
            <a:off x="11723584" y="3924198"/>
            <a:ext cx="466500" cy="24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75" name="Google Shape;17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36250" y="2042290"/>
            <a:ext cx="2760850" cy="2554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0951" y="2687326"/>
            <a:ext cx="4544377" cy="138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D4DB661D-EC83-2548-9722-DB1694F084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2959" y="4932387"/>
            <a:ext cx="2136900" cy="21369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5813038-7913-184C-98C5-74F5F0BBF8F5}"/>
              </a:ext>
            </a:extLst>
          </p:cNvPr>
          <p:cNvSpPr/>
          <p:nvPr/>
        </p:nvSpPr>
        <p:spPr>
          <a:xfrm>
            <a:off x="-98113" y="268686"/>
            <a:ext cx="4971233" cy="3815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7200">
              <a:lnSpc>
                <a:spcPct val="115000"/>
              </a:lnSpc>
              <a:buClr>
                <a:schemeClr val="dk1"/>
              </a:buClr>
              <a:buSzPts val="1450"/>
            </a:pPr>
            <a:r>
              <a:rPr lang="ru-RU" b="1" kern="0" cap="all" dirty="0">
                <a:solidFill>
                  <a:srgbClr val="434343"/>
                </a:solidFill>
                <a:latin typeface="Century Gothic" panose="020B0502020202020204" pitchFamily="34" charset="0"/>
              </a:rPr>
              <a:t>6.4 </a:t>
            </a:r>
            <a:r>
              <a:rPr lang="ru-RU" b="1" kern="0" cap="all" dirty="0" err="1">
                <a:solidFill>
                  <a:srgbClr val="434343"/>
                </a:solidFill>
                <a:latin typeface="Century Gothic" panose="020B0502020202020204" pitchFamily="34" charset="0"/>
              </a:rPr>
              <a:t>Вибір</a:t>
            </a:r>
            <a:r>
              <a:rPr lang="ru-RU" b="1" kern="0" cap="all" dirty="0">
                <a:solidFill>
                  <a:srgbClr val="434343"/>
                </a:solidFill>
                <a:latin typeface="Century Gothic" panose="020B0502020202020204" pitchFamily="34" charset="0"/>
              </a:rPr>
              <a:t> основного </a:t>
            </a:r>
            <a:r>
              <a:rPr lang="ru-RU" b="1" kern="0" cap="all" dirty="0" err="1">
                <a:solidFill>
                  <a:srgbClr val="434343"/>
                </a:solidFill>
                <a:latin typeface="Century Gothic" panose="020B0502020202020204" pitchFamily="34" charset="0"/>
              </a:rPr>
              <a:t>обладнання</a:t>
            </a:r>
            <a:r>
              <a:rPr lang="ru-UA" b="1" kern="0" cap="all" dirty="0">
                <a:solidFill>
                  <a:srgbClr val="434343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16939C0D-25B9-CB46-A662-4F1C934BA9E7}"/>
              </a:ext>
            </a:extLst>
          </p:cNvPr>
          <p:cNvSpPr/>
          <p:nvPr/>
        </p:nvSpPr>
        <p:spPr>
          <a:xfrm>
            <a:off x="9926614" y="426323"/>
            <a:ext cx="554517" cy="584777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D39A8484-58CC-934B-BC79-E2CCB2EB219D}"/>
              </a:ext>
            </a:extLst>
          </p:cNvPr>
          <p:cNvSpPr/>
          <p:nvPr/>
        </p:nvSpPr>
        <p:spPr>
          <a:xfrm>
            <a:off x="7316436" y="202382"/>
            <a:ext cx="444121" cy="44788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CBF0C773-755F-BD47-AB3D-990B4804394E}"/>
              </a:ext>
            </a:extLst>
          </p:cNvPr>
          <p:cNvSpPr/>
          <p:nvPr/>
        </p:nvSpPr>
        <p:spPr>
          <a:xfrm>
            <a:off x="7169364" y="6072719"/>
            <a:ext cx="444121" cy="44788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3D54D6E0-483D-5C4F-A943-CE5D3EDB3149}"/>
              </a:ext>
            </a:extLst>
          </p:cNvPr>
          <p:cNvSpPr/>
          <p:nvPr/>
        </p:nvSpPr>
        <p:spPr>
          <a:xfrm>
            <a:off x="626042" y="909564"/>
            <a:ext cx="554517" cy="584777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288258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FF41E1E-3F0E-3940-84C5-9FD467421E03}"/>
              </a:ext>
            </a:extLst>
          </p:cNvPr>
          <p:cNvSpPr/>
          <p:nvPr/>
        </p:nvSpPr>
        <p:spPr>
          <a:xfrm>
            <a:off x="265746" y="272534"/>
            <a:ext cx="3911648" cy="3815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7200">
              <a:lnSpc>
                <a:spcPct val="115000"/>
              </a:lnSpc>
              <a:buClr>
                <a:schemeClr val="dk1"/>
              </a:buClr>
              <a:buSzPts val="1450"/>
            </a:pPr>
            <a:r>
              <a:rPr lang="ru-RU" b="1" kern="0" cap="all" dirty="0">
                <a:solidFill>
                  <a:srgbClr val="434343"/>
                </a:solidFill>
                <a:latin typeface="Century Gothic" panose="020B0502020202020204" pitchFamily="34" charset="0"/>
              </a:rPr>
              <a:t>6.5 </a:t>
            </a:r>
            <a:r>
              <a:rPr lang="ru-RU" b="1" kern="0" cap="all" dirty="0" err="1">
                <a:solidFill>
                  <a:srgbClr val="434343"/>
                </a:solidFill>
                <a:latin typeface="Century Gothic" panose="020B0502020202020204" pitchFamily="34" charset="0"/>
              </a:rPr>
              <a:t>Інформація</a:t>
            </a:r>
            <a:r>
              <a:rPr lang="ru-RU" b="1" kern="0" cap="all" dirty="0">
                <a:solidFill>
                  <a:srgbClr val="434343"/>
                </a:solidFill>
                <a:latin typeface="Century Gothic" panose="020B0502020202020204" pitchFamily="34" charset="0"/>
              </a:rPr>
              <a:t> про тариф</a:t>
            </a:r>
            <a:r>
              <a:rPr lang="ru-UA" b="1" kern="0" cap="all" dirty="0">
                <a:solidFill>
                  <a:srgbClr val="434343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5D46B64-CC95-7C42-8CFB-16B878173052}"/>
              </a:ext>
            </a:extLst>
          </p:cNvPr>
          <p:cNvSpPr/>
          <p:nvPr/>
        </p:nvSpPr>
        <p:spPr>
          <a:xfrm>
            <a:off x="447675" y="900023"/>
            <a:ext cx="103965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rgbClr val="000000"/>
                </a:solidFill>
                <a:latin typeface="Century Gothic" panose="020B0502020202020204" pitchFamily="34" charset="0"/>
              </a:rPr>
              <a:t>3,55 </a:t>
            </a:r>
            <a:r>
              <a:rPr lang="ru-RU" i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грн</a:t>
            </a:r>
            <a:r>
              <a:rPr lang="ru-RU" i="1" dirty="0">
                <a:solidFill>
                  <a:srgbClr val="000000"/>
                </a:solidFill>
                <a:latin typeface="Century Gothic" panose="020B0502020202020204" pitchFamily="34" charset="0"/>
              </a:rPr>
              <a:t> / кВт*год (</a:t>
            </a:r>
            <a:r>
              <a:rPr lang="ru-RU" i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ринок</a:t>
            </a:r>
            <a:r>
              <a:rPr lang="ru-RU" i="1" dirty="0">
                <a:solidFill>
                  <a:srgbClr val="000000"/>
                </a:solidFill>
                <a:latin typeface="Century Gothic" panose="020B0502020202020204" pitchFamily="34" charset="0"/>
              </a:rPr>
              <a:t>) + 0,016 </a:t>
            </a:r>
            <a:r>
              <a:rPr lang="ru-RU" i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грн</a:t>
            </a:r>
            <a:r>
              <a:rPr lang="ru-RU" i="1" dirty="0">
                <a:solidFill>
                  <a:srgbClr val="000000"/>
                </a:solidFill>
                <a:latin typeface="Century Gothic" panose="020B0502020202020204" pitchFamily="34" charset="0"/>
              </a:rPr>
              <a:t> / кВт*год (</a:t>
            </a:r>
            <a:r>
              <a:rPr lang="ru-RU" i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постачальник</a:t>
            </a:r>
            <a:r>
              <a:rPr lang="ru-RU" i="1" dirty="0">
                <a:solidFill>
                  <a:srgbClr val="000000"/>
                </a:solidFill>
                <a:latin typeface="Century Gothic" panose="020B0502020202020204" pitchFamily="34" charset="0"/>
              </a:rPr>
              <a:t>) + </a:t>
            </a:r>
            <a:endParaRPr lang="ru-UA" i="1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r>
              <a:rPr lang="ru-RU" i="1" dirty="0">
                <a:solidFill>
                  <a:srgbClr val="000000"/>
                </a:solidFill>
                <a:latin typeface="Century Gothic" panose="020B0502020202020204" pitchFamily="34" charset="0"/>
              </a:rPr>
              <a:t>+ 0,48 </a:t>
            </a:r>
            <a:r>
              <a:rPr lang="ru-RU" i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грн</a:t>
            </a:r>
            <a:r>
              <a:rPr lang="ru-RU" i="1" dirty="0">
                <a:solidFill>
                  <a:srgbClr val="000000"/>
                </a:solidFill>
                <a:latin typeface="Century Gothic" panose="020B0502020202020204" pitchFamily="34" charset="0"/>
              </a:rPr>
              <a:t> / кВт*год (тариф </a:t>
            </a:r>
            <a:r>
              <a:rPr lang="ru-RU" i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передачі</a:t>
            </a:r>
            <a:r>
              <a:rPr lang="ru-RU" i="1" dirty="0">
                <a:solidFill>
                  <a:srgbClr val="000000"/>
                </a:solidFill>
                <a:latin typeface="Century Gothic" panose="020B0502020202020204" pitchFamily="34" charset="0"/>
              </a:rPr>
              <a:t>) + 1,49 </a:t>
            </a:r>
            <a:r>
              <a:rPr lang="ru-RU" i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грн</a:t>
            </a:r>
            <a:r>
              <a:rPr lang="ru-RU" i="1" dirty="0">
                <a:solidFill>
                  <a:srgbClr val="000000"/>
                </a:solidFill>
                <a:latin typeface="Century Gothic" panose="020B0502020202020204" pitchFamily="34" charset="0"/>
              </a:rPr>
              <a:t> / кВт*год (тариф </a:t>
            </a:r>
            <a:r>
              <a:rPr lang="ru-RU" i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розподілу</a:t>
            </a:r>
            <a:r>
              <a:rPr lang="ru-RU" i="1" dirty="0">
                <a:solidFill>
                  <a:srgbClr val="000000"/>
                </a:solidFill>
                <a:latin typeface="Century Gothic" panose="020B0502020202020204" pitchFamily="34" charset="0"/>
              </a:rPr>
              <a:t>) = 5,47 </a:t>
            </a:r>
            <a:r>
              <a:rPr lang="ru-RU" i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грн</a:t>
            </a:r>
            <a:endParaRPr lang="ru-UA" i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6C7BB23-B8E9-BD42-A5AC-32270AE1666B}"/>
              </a:ext>
            </a:extLst>
          </p:cNvPr>
          <p:cNvSpPr/>
          <p:nvPr/>
        </p:nvSpPr>
        <p:spPr>
          <a:xfrm>
            <a:off x="265746" y="1792264"/>
            <a:ext cx="65341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i="1" dirty="0">
                <a:solidFill>
                  <a:srgbClr val="000000"/>
                </a:solidFill>
                <a:highlight>
                  <a:srgbClr val="00FFFF"/>
                </a:highlight>
                <a:latin typeface="Century Gothic" panose="020B0502020202020204" pitchFamily="34" charset="0"/>
              </a:rPr>
              <a:t>Прогнозований термін експлуатації проекту </a:t>
            </a:r>
            <a:r>
              <a:rPr lang="uk-UA" i="1" dirty="0">
                <a:solidFill>
                  <a:srgbClr val="000000"/>
                </a:solidFill>
                <a:latin typeface="Century Gothic" panose="020B0502020202020204" pitchFamily="34" charset="0"/>
              </a:rPr>
              <a:t>– 25 років</a:t>
            </a:r>
            <a:r>
              <a:rPr lang="ru-UA" i="1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73B3007-98CB-5543-A388-C4A8C9860E1A}"/>
              </a:ext>
            </a:extLst>
          </p:cNvPr>
          <p:cNvSpPr/>
          <p:nvPr/>
        </p:nvSpPr>
        <p:spPr>
          <a:xfrm>
            <a:off x="265746" y="236133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i="1" dirty="0">
                <a:solidFill>
                  <a:srgbClr val="000000"/>
                </a:solidFill>
                <a:highlight>
                  <a:srgbClr val="00FFFF"/>
                </a:highlight>
                <a:latin typeface="Century Gothic" panose="020B0502020202020204" pitchFamily="34" charset="0"/>
              </a:rPr>
              <a:t>Прогнозована потужність проекту (вироблено або збережено кВт-год/рік)</a:t>
            </a:r>
            <a:r>
              <a:rPr lang="ru-UA" i="1" dirty="0">
                <a:solidFill>
                  <a:srgbClr val="000000"/>
                </a:solidFill>
                <a:highlight>
                  <a:srgbClr val="00FFFF"/>
                </a:highlight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4D5316D-8519-114A-8234-78D84F151D1C}"/>
              </a:ext>
            </a:extLst>
          </p:cNvPr>
          <p:cNvSpPr/>
          <p:nvPr/>
        </p:nvSpPr>
        <p:spPr>
          <a:xfrm>
            <a:off x="208124" y="3007670"/>
            <a:ext cx="66494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Open Sans" panose="020F0502020204030204" pitchFamily="34" charset="0"/>
              <a:buChar char="+"/>
              <a:tabLst>
                <a:tab pos="457200" algn="l"/>
              </a:tabLst>
            </a:pPr>
            <a:r>
              <a:rPr lang="ru-RU" i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Орієнтовний</a:t>
            </a:r>
            <a:r>
              <a:rPr lang="ru-RU" i="1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ru-RU" i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річний</a:t>
            </a:r>
            <a:r>
              <a:rPr lang="ru-RU" i="1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ru-RU" i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обсяг</a:t>
            </a:r>
            <a:r>
              <a:rPr lang="ru-RU" i="1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ru-RU" i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генерування</a:t>
            </a:r>
            <a:r>
              <a:rPr lang="ru-RU" i="1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ru-RU" i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електроенергії</a:t>
            </a:r>
            <a:r>
              <a:rPr lang="ru-RU" i="1" dirty="0">
                <a:solidFill>
                  <a:srgbClr val="000000"/>
                </a:solidFill>
                <a:latin typeface="Century Gothic" panose="020B0502020202020204" pitchFamily="34" charset="0"/>
              </a:rPr>
              <a:t> - 28,53 тис. кВт год;</a:t>
            </a:r>
            <a:endParaRPr lang="ru-UA" i="1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marL="342900" lvl="0" indent="-342900">
              <a:buFont typeface="Open Sans" panose="020F0502020204030204" pitchFamily="34" charset="0"/>
              <a:buChar char="+"/>
              <a:tabLst>
                <a:tab pos="457200" algn="l"/>
              </a:tabLst>
            </a:pPr>
            <a:r>
              <a:rPr lang="ru-RU" i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Кількість</a:t>
            </a:r>
            <a:r>
              <a:rPr lang="ru-RU" i="1" dirty="0">
                <a:solidFill>
                  <a:srgbClr val="000000"/>
                </a:solidFill>
                <a:latin typeface="Century Gothic" panose="020B0502020202020204" pitchFamily="34" charset="0"/>
              </a:rPr>
              <a:t> годин </a:t>
            </a:r>
            <a:r>
              <a:rPr lang="ru-RU" i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максимальної</a:t>
            </a:r>
            <a:r>
              <a:rPr lang="ru-RU" i="1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ru-RU" i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генерації</a:t>
            </a:r>
            <a:r>
              <a:rPr lang="ru-RU" i="1" dirty="0">
                <a:solidFill>
                  <a:srgbClr val="000000"/>
                </a:solidFill>
                <a:latin typeface="Century Gothic" panose="020B0502020202020204" pitchFamily="34" charset="0"/>
              </a:rPr>
              <a:t> - 1155 год;</a:t>
            </a:r>
            <a:endParaRPr lang="ru-UA" i="1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marL="342900" lvl="0" indent="-342900">
              <a:buFont typeface="Open Sans" panose="020F0502020204030204" pitchFamily="34" charset="0"/>
              <a:buChar char="+"/>
              <a:tabLst>
                <a:tab pos="457200" algn="l"/>
              </a:tabLst>
            </a:pPr>
            <a:r>
              <a:rPr lang="ru-RU" i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Відсоток</a:t>
            </a:r>
            <a:r>
              <a:rPr lang="ru-RU" i="1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ru-RU" i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заміщення</a:t>
            </a:r>
            <a:r>
              <a:rPr lang="ru-RU" i="1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ru-RU" i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власного</a:t>
            </a:r>
            <a:r>
              <a:rPr lang="ru-RU" i="1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ru-RU" i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споживання</a:t>
            </a:r>
            <a:r>
              <a:rPr lang="ru-RU" i="1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ru-RU" i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від</a:t>
            </a:r>
            <a:r>
              <a:rPr lang="ru-RU" i="1" dirty="0">
                <a:solidFill>
                  <a:srgbClr val="000000"/>
                </a:solidFill>
                <a:latin typeface="Century Gothic" panose="020B0502020202020204" pitchFamily="34" charset="0"/>
              </a:rPr>
              <a:t> СЕС - </a:t>
            </a:r>
            <a:br>
              <a:rPr lang="ru-RU" i="1" dirty="0">
                <a:solidFill>
                  <a:srgbClr val="000000"/>
                </a:solidFill>
                <a:latin typeface="Century Gothic" panose="020B0502020202020204" pitchFamily="34" charset="0"/>
              </a:rPr>
            </a:br>
            <a:r>
              <a:rPr lang="ru-RU" i="1" dirty="0">
                <a:solidFill>
                  <a:srgbClr val="000000"/>
                </a:solidFill>
                <a:latin typeface="Century Gothic" panose="020B0502020202020204" pitchFamily="34" charset="0"/>
              </a:rPr>
              <a:t>12 %;</a:t>
            </a:r>
            <a:endParaRPr lang="ru-UA" i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DA35696-34E5-C64B-A563-82FF4A526A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7636" y="4023242"/>
            <a:ext cx="2590589" cy="2590589"/>
          </a:xfrm>
          <a:prstGeom prst="rect">
            <a:avLst/>
          </a:prstGeom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id="{4529CFDE-F081-8F41-92C2-D4DA87250F48}"/>
              </a:ext>
            </a:extLst>
          </p:cNvPr>
          <p:cNvSpPr/>
          <p:nvPr/>
        </p:nvSpPr>
        <p:spPr>
          <a:xfrm>
            <a:off x="7918901" y="206230"/>
            <a:ext cx="444121" cy="44788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90EC09DE-5784-264B-87B1-9FB3EA888452}"/>
              </a:ext>
            </a:extLst>
          </p:cNvPr>
          <p:cNvSpPr/>
          <p:nvPr/>
        </p:nvSpPr>
        <p:spPr>
          <a:xfrm>
            <a:off x="7433651" y="2422893"/>
            <a:ext cx="1153137" cy="1191845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F5A0BF7F-F339-1A43-A274-06F34623150D}"/>
              </a:ext>
            </a:extLst>
          </p:cNvPr>
          <p:cNvSpPr/>
          <p:nvPr/>
        </p:nvSpPr>
        <p:spPr>
          <a:xfrm>
            <a:off x="11456231" y="3937195"/>
            <a:ext cx="470023" cy="493464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4912C014-3C24-3E4C-AAE8-368B9C46F3DF}"/>
              </a:ext>
            </a:extLst>
          </p:cNvPr>
          <p:cNvSpPr/>
          <p:nvPr/>
        </p:nvSpPr>
        <p:spPr>
          <a:xfrm>
            <a:off x="11456230" y="5835867"/>
            <a:ext cx="444121" cy="44788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9FEDDA7A-62E3-D54D-A366-63C1B3489A39}"/>
              </a:ext>
            </a:extLst>
          </p:cNvPr>
          <p:cNvSpPr/>
          <p:nvPr/>
        </p:nvSpPr>
        <p:spPr>
          <a:xfrm>
            <a:off x="8010219" y="2511943"/>
            <a:ext cx="880381" cy="91705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6C67820E-A498-BB40-8DD8-FA707C4997AE}"/>
              </a:ext>
            </a:extLst>
          </p:cNvPr>
          <p:cNvSpPr/>
          <p:nvPr/>
        </p:nvSpPr>
        <p:spPr>
          <a:xfrm>
            <a:off x="6413407" y="4841716"/>
            <a:ext cx="444121" cy="44788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A61FA664-AC95-0545-B102-9B5BA835E62C}"/>
              </a:ext>
            </a:extLst>
          </p:cNvPr>
          <p:cNvSpPr/>
          <p:nvPr/>
        </p:nvSpPr>
        <p:spPr>
          <a:xfrm>
            <a:off x="3061666" y="5988086"/>
            <a:ext cx="470023" cy="493464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935026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8A80880-17DF-C34B-BBA2-8DCD33F19B36}"/>
              </a:ext>
            </a:extLst>
          </p:cNvPr>
          <p:cNvSpPr/>
          <p:nvPr/>
        </p:nvSpPr>
        <p:spPr>
          <a:xfrm>
            <a:off x="-283465" y="158234"/>
            <a:ext cx="2800767" cy="3815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7200">
              <a:lnSpc>
                <a:spcPct val="115000"/>
              </a:lnSpc>
              <a:buClr>
                <a:schemeClr val="dk1"/>
              </a:buClr>
              <a:buSzPts val="1450"/>
            </a:pPr>
            <a:r>
              <a:rPr lang="ru-RU" b="1" kern="0" cap="all" dirty="0">
                <a:solidFill>
                  <a:srgbClr val="434343"/>
                </a:solidFill>
                <a:latin typeface="Century Gothic" panose="020B0502020202020204" pitchFamily="34" charset="0"/>
              </a:rPr>
              <a:t>7. </a:t>
            </a:r>
            <a:r>
              <a:rPr lang="ru-RU" b="1" kern="0" cap="all" dirty="0" err="1">
                <a:solidFill>
                  <a:srgbClr val="434343"/>
                </a:solidFill>
                <a:latin typeface="Century Gothic" panose="020B0502020202020204" pitchFamily="34" charset="0"/>
              </a:rPr>
              <a:t>Бізнес</a:t>
            </a:r>
            <a:r>
              <a:rPr lang="ru-RU" b="1" kern="0" cap="all" dirty="0">
                <a:solidFill>
                  <a:srgbClr val="434343"/>
                </a:solidFill>
                <a:latin typeface="Century Gothic" panose="020B0502020202020204" pitchFamily="34" charset="0"/>
              </a:rPr>
              <a:t> модель </a:t>
            </a:r>
            <a:endParaRPr lang="ru-UA" b="1" kern="0" cap="all" dirty="0">
              <a:solidFill>
                <a:srgbClr val="434343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3" name="Google Shape;182;p18">
            <a:extLst>
              <a:ext uri="{FF2B5EF4-FFF2-40B4-BE49-F238E27FC236}">
                <a16:creationId xmlns:a16="http://schemas.microsoft.com/office/drawing/2014/main" id="{AD551978-2C81-B040-848D-F7A67C50FA9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96392306"/>
              </p:ext>
            </p:extLst>
          </p:nvPr>
        </p:nvGraphicFramePr>
        <p:xfrm>
          <a:off x="369788" y="910939"/>
          <a:ext cx="6797364" cy="5036122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5140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75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657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286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700" b="1">
                          <a:solidFill>
                            <a:srgbClr val="F1C232"/>
                          </a:solidFill>
                          <a:latin typeface="Exo 2"/>
                          <a:ea typeface="Exo 2"/>
                          <a:cs typeface="Exo 2"/>
                          <a:sym typeface="Exo 2"/>
                        </a:rPr>
                        <a:t>Назва статті витрат</a:t>
                      </a:r>
                      <a:endParaRPr sz="1700" b="1">
                        <a:solidFill>
                          <a:srgbClr val="F1C232"/>
                        </a:solidFill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42863" marR="42863" marT="28575" marB="28575" anchor="ctr">
                    <a:lnL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700" b="1">
                          <a:solidFill>
                            <a:srgbClr val="F1C232"/>
                          </a:solidFill>
                          <a:latin typeface="Exo 2"/>
                          <a:ea typeface="Exo 2"/>
                          <a:cs typeface="Exo 2"/>
                          <a:sym typeface="Exo 2"/>
                        </a:rPr>
                        <a:t>Вартість, тис. грн </a:t>
                      </a:r>
                      <a:endParaRPr sz="1700" b="1">
                        <a:solidFill>
                          <a:srgbClr val="F1C232"/>
                        </a:solidFill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700" b="1">
                          <a:solidFill>
                            <a:srgbClr val="F1C232"/>
                          </a:solidFill>
                          <a:latin typeface="Exo 2"/>
                          <a:ea typeface="Exo 2"/>
                          <a:cs typeface="Exo 2"/>
                          <a:sym typeface="Exo 2"/>
                        </a:rPr>
                        <a:t>з ПДВ</a:t>
                      </a:r>
                      <a:endParaRPr sz="1700" b="1">
                        <a:solidFill>
                          <a:srgbClr val="F1C232"/>
                        </a:solidFill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42863" marR="42863" marT="28575" marB="28575" anchor="ctr">
                    <a:lnL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700" b="1">
                          <a:solidFill>
                            <a:srgbClr val="F1C232"/>
                          </a:solidFill>
                          <a:latin typeface="Exo 2"/>
                          <a:ea typeface="Exo 2"/>
                          <a:cs typeface="Exo 2"/>
                          <a:sym typeface="Exo 2"/>
                        </a:rPr>
                        <a:t>$ на 1 кВт </a:t>
                      </a:r>
                      <a:endParaRPr sz="1700" b="1">
                        <a:solidFill>
                          <a:srgbClr val="F1C232"/>
                        </a:solidFill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42863" marR="42863" marT="28575" marB="28575" anchor="ctr">
                    <a:lnL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86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7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Фотоелектричні модулі</a:t>
                      </a:r>
                      <a:endParaRPr sz="17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42863" marR="42863" marT="28575" marB="28575" anchor="ctr">
                    <a:lnL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500" dirty="0"/>
                        <a:t>292,500.00</a:t>
                      </a:r>
                      <a:endParaRPr sz="1500" dirty="0"/>
                    </a:p>
                  </a:txBody>
                  <a:tcPr marL="42863" marR="42863" marT="28575" marB="28575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500"/>
                        <a:t>292.5</a:t>
                      </a:r>
                      <a:endParaRPr sz="1500"/>
                    </a:p>
                  </a:txBody>
                  <a:tcPr marL="42863" marR="42863" marT="28575" marB="28575" anchor="ctr">
                    <a:lnL w="94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86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700" dirty="0" err="1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Металоконструкції</a:t>
                      </a:r>
                      <a:endParaRPr sz="1700" dirty="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42863" marR="42863" marT="28575" marB="28575" anchor="ctr">
                    <a:lnL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500" dirty="0"/>
                        <a:t>110,500.00</a:t>
                      </a:r>
                      <a:endParaRPr sz="1500" dirty="0"/>
                    </a:p>
                  </a:txBody>
                  <a:tcPr marL="42863" marR="42863" marT="28575" marB="28575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500"/>
                        <a:t>110.5</a:t>
                      </a:r>
                      <a:endParaRPr sz="1500"/>
                    </a:p>
                  </a:txBody>
                  <a:tcPr marL="42863" marR="42863" marT="28575" marB="28575" anchor="ctr">
                    <a:lnL w="94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86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700" dirty="0" err="1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Інвертора</a:t>
                      </a:r>
                      <a:endParaRPr sz="1700" dirty="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42863" marR="42863" marT="28575" marB="28575" anchor="ctr">
                    <a:lnL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500"/>
                        <a:t>123,500.00</a:t>
                      </a:r>
                      <a:endParaRPr sz="1500"/>
                    </a:p>
                  </a:txBody>
                  <a:tcPr marL="42863" marR="42863" marT="28575" marB="28575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500"/>
                        <a:t>123.5</a:t>
                      </a:r>
                      <a:endParaRPr sz="1500"/>
                    </a:p>
                  </a:txBody>
                  <a:tcPr marL="42863" marR="42863" marT="28575" marB="28575" anchor="ctr">
                    <a:lnL w="94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86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700" dirty="0" err="1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Матеріали</a:t>
                      </a:r>
                      <a:endParaRPr sz="1700" dirty="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42863" marR="42863" marT="28575" marB="28575" anchor="ctr">
                    <a:lnL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500"/>
                        <a:t>52,000.00</a:t>
                      </a:r>
                      <a:endParaRPr sz="1500"/>
                    </a:p>
                  </a:txBody>
                  <a:tcPr marL="42863" marR="42863" marT="28575" marB="28575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500"/>
                        <a:t>52</a:t>
                      </a:r>
                      <a:endParaRPr sz="1500"/>
                    </a:p>
                  </a:txBody>
                  <a:tcPr marL="42863" marR="42863" marT="28575" marB="28575" anchor="ctr">
                    <a:lnL w="94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86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7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Монтаж та пусконаладка</a:t>
                      </a:r>
                      <a:endParaRPr sz="17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42863" marR="42863" marT="28575" marB="28575" anchor="ctr">
                    <a:lnL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500" dirty="0"/>
                        <a:t>45,500.00</a:t>
                      </a:r>
                      <a:endParaRPr sz="1500" dirty="0"/>
                    </a:p>
                  </a:txBody>
                  <a:tcPr marL="42863" marR="42863" marT="28575" marB="28575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500"/>
                        <a:t>45.5</a:t>
                      </a:r>
                      <a:endParaRPr sz="1500"/>
                    </a:p>
                  </a:txBody>
                  <a:tcPr marL="42863" marR="42863" marT="28575" marB="28575" anchor="ctr">
                    <a:lnL w="94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286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700" dirty="0" err="1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Проектування</a:t>
                      </a:r>
                      <a:endParaRPr sz="1700" dirty="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42863" marR="42863" marT="28575" marB="28575" anchor="ctr">
                    <a:lnL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500"/>
                        <a:t>26,000.00</a:t>
                      </a:r>
                      <a:endParaRPr sz="1500"/>
                    </a:p>
                  </a:txBody>
                  <a:tcPr marL="42863" marR="42863" marT="28575" marB="28575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500"/>
                        <a:t>26</a:t>
                      </a:r>
                      <a:endParaRPr sz="1500"/>
                    </a:p>
                  </a:txBody>
                  <a:tcPr marL="42863" marR="42863" marT="28575" marB="28575" anchor="ctr">
                    <a:lnL w="94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28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700" b="1">
                          <a:solidFill>
                            <a:srgbClr val="F1C232"/>
                          </a:solidFill>
                          <a:latin typeface="Exo 2"/>
                          <a:ea typeface="Exo 2"/>
                          <a:cs typeface="Exo 2"/>
                          <a:sym typeface="Exo 2"/>
                        </a:rPr>
                        <a:t>Всього</a:t>
                      </a:r>
                      <a:endParaRPr sz="1700" b="1">
                        <a:solidFill>
                          <a:srgbClr val="F1C232"/>
                        </a:solidFill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42863" marR="42863" marT="28575" marB="28575" anchor="ctr">
                    <a:lnL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700" b="1" dirty="0">
                          <a:solidFill>
                            <a:srgbClr val="F1C232"/>
                          </a:solidFill>
                          <a:latin typeface="Exo 2"/>
                          <a:ea typeface="Exo 2"/>
                          <a:cs typeface="Exo 2"/>
                          <a:sym typeface="Exo 2"/>
                        </a:rPr>
                        <a:t>650,000.00</a:t>
                      </a:r>
                      <a:endParaRPr sz="1700" b="1" dirty="0">
                        <a:solidFill>
                          <a:srgbClr val="F1C232"/>
                        </a:solidFill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42863" marR="42863" marT="28575" marB="28575" anchor="ctr">
                    <a:lnL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700" b="1" dirty="0">
                          <a:solidFill>
                            <a:srgbClr val="F1C232"/>
                          </a:solidFill>
                          <a:latin typeface="Exo 2"/>
                          <a:ea typeface="Exo 2"/>
                          <a:cs typeface="Exo 2"/>
                          <a:sym typeface="Exo 2"/>
                        </a:rPr>
                        <a:t>650</a:t>
                      </a:r>
                      <a:endParaRPr sz="1700" b="1" dirty="0">
                        <a:solidFill>
                          <a:srgbClr val="F1C232"/>
                        </a:solidFill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42863" marR="42863" marT="28575" marB="28575" anchor="ctr">
                    <a:lnL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9E9DB59B-DE55-AA4A-8365-16F1A77A2E6F}"/>
              </a:ext>
            </a:extLst>
          </p:cNvPr>
          <p:cNvSpPr txBox="1"/>
          <p:nvPr/>
        </p:nvSpPr>
        <p:spPr>
          <a:xfrm>
            <a:off x="7429500" y="1014413"/>
            <a:ext cx="4229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</a:t>
            </a:r>
            <a:r>
              <a:rPr lang="ru-UA" dirty="0"/>
              <a:t>озика в розмірі 744 000 грн</a:t>
            </a:r>
            <a:r>
              <a:rPr lang="uk-UA" dirty="0"/>
              <a:t>.</a:t>
            </a:r>
          </a:p>
          <a:p>
            <a:r>
              <a:rPr lang="uk-UA" dirty="0"/>
              <a:t>Після подання на грант під гарантії громади (страхування)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4F83E2-4416-1C45-BE23-B4976D31EAB3}"/>
              </a:ext>
            </a:extLst>
          </p:cNvPr>
          <p:cNvSpPr txBox="1"/>
          <p:nvPr/>
        </p:nvSpPr>
        <p:spPr>
          <a:xfrm>
            <a:off x="7429500" y="3059668"/>
            <a:ext cx="4229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" dirty="0"/>
              <a:t>EURIBOR - </a:t>
            </a:r>
            <a:r>
              <a:rPr lang="uk-UA" dirty="0"/>
              <a:t>3,77% </a:t>
            </a:r>
            <a:r>
              <a:rPr lang="en-US" dirty="0"/>
              <a:t>EURO</a:t>
            </a:r>
            <a:endParaRPr lang="uk-UA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B7987B7-124A-E245-9A9A-0052A510F542}"/>
              </a:ext>
            </a:extLst>
          </p:cNvPr>
          <p:cNvSpPr/>
          <p:nvPr/>
        </p:nvSpPr>
        <p:spPr>
          <a:xfrm>
            <a:off x="7429499" y="1968905"/>
            <a:ext cx="42291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Кредит </a:t>
            </a:r>
            <a:r>
              <a:rPr lang="ru-RU" dirty="0" err="1"/>
              <a:t>видають</a:t>
            </a:r>
            <a:r>
              <a:rPr lang="ru-RU" dirty="0"/>
              <a:t> на 20 </a:t>
            </a:r>
            <a:r>
              <a:rPr lang="ru-RU" dirty="0" err="1"/>
              <a:t>років</a:t>
            </a:r>
            <a:r>
              <a:rPr lang="ru-RU" dirty="0"/>
              <a:t>, </a:t>
            </a:r>
            <a:r>
              <a:rPr lang="ru-RU" dirty="0" err="1"/>
              <a:t>перші</a:t>
            </a:r>
            <a:r>
              <a:rPr lang="ru-RU" dirty="0"/>
              <a:t> </a:t>
            </a:r>
            <a:r>
              <a:rPr lang="ru-RU" dirty="0" err="1"/>
              <a:t>п’ять</a:t>
            </a:r>
            <a:r>
              <a:rPr lang="ru-RU" dirty="0"/>
              <a:t> – </a:t>
            </a:r>
            <a:r>
              <a:rPr lang="ru-RU" dirty="0" err="1"/>
              <a:t>пільгові</a:t>
            </a:r>
            <a:r>
              <a:rPr lang="ru-RU" dirty="0"/>
              <a:t>. </a:t>
            </a:r>
            <a:r>
              <a:rPr lang="ru-RU" dirty="0" err="1"/>
              <a:t>Кредитна</a:t>
            </a:r>
            <a:r>
              <a:rPr lang="ru-RU" dirty="0"/>
              <a:t> ставка буде </a:t>
            </a:r>
            <a:r>
              <a:rPr lang="ru-RU" dirty="0" err="1"/>
              <a:t>наближена</a:t>
            </a:r>
            <a:r>
              <a:rPr lang="ru-RU" dirty="0"/>
              <a:t> до </a:t>
            </a:r>
            <a:r>
              <a:rPr lang="ru-RU" dirty="0" err="1"/>
              <a:t>рівня</a:t>
            </a:r>
            <a:r>
              <a:rPr lang="ru-RU" dirty="0"/>
              <a:t> </a:t>
            </a:r>
            <a:r>
              <a:rPr lang="en" dirty="0"/>
              <a:t>EURIBOR.</a:t>
            </a:r>
            <a:endParaRPr lang="ru-UA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050E981-E365-9344-AA2D-E88DEBA67A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8754" y="3851792"/>
            <a:ext cx="2590589" cy="2590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1696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43178AA-1760-D54A-9BA9-6B03BDF4F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7852" y="2014560"/>
            <a:ext cx="2590589" cy="2590589"/>
          </a:xfrm>
          <a:prstGeom prst="rect">
            <a:avLst/>
          </a:prstGeom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id="{EBD13C61-3387-DC47-A2E9-7C2A11E18CBA}"/>
              </a:ext>
            </a:extLst>
          </p:cNvPr>
          <p:cNvSpPr/>
          <p:nvPr/>
        </p:nvSpPr>
        <p:spPr>
          <a:xfrm>
            <a:off x="11020055" y="502910"/>
            <a:ext cx="1153137" cy="1191845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7E18F562-A95F-7540-B9B2-D07A41B78856}"/>
              </a:ext>
            </a:extLst>
          </p:cNvPr>
          <p:cNvSpPr/>
          <p:nvPr/>
        </p:nvSpPr>
        <p:spPr>
          <a:xfrm>
            <a:off x="10716242" y="1097503"/>
            <a:ext cx="880381" cy="91705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B39F77C7-FB21-B44F-88D1-2969B3684C98}"/>
              </a:ext>
            </a:extLst>
          </p:cNvPr>
          <p:cNvSpPr/>
          <p:nvPr/>
        </p:nvSpPr>
        <p:spPr>
          <a:xfrm>
            <a:off x="8125510" y="5700498"/>
            <a:ext cx="470023" cy="493464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A9499632-13AC-BC45-BEEB-21482E038AD6}"/>
              </a:ext>
            </a:extLst>
          </p:cNvPr>
          <p:cNvSpPr/>
          <p:nvPr/>
        </p:nvSpPr>
        <p:spPr>
          <a:xfrm>
            <a:off x="8375159" y="5476556"/>
            <a:ext cx="444121" cy="44788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BE542638-71BB-334E-881C-FCFC647F4DC2}"/>
              </a:ext>
            </a:extLst>
          </p:cNvPr>
          <p:cNvSpPr/>
          <p:nvPr/>
        </p:nvSpPr>
        <p:spPr>
          <a:xfrm>
            <a:off x="11456230" y="5835867"/>
            <a:ext cx="444121" cy="44788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536FBC07-512D-1A46-9EDE-B133F28B65B7}"/>
              </a:ext>
            </a:extLst>
          </p:cNvPr>
          <p:cNvSpPr/>
          <p:nvPr/>
        </p:nvSpPr>
        <p:spPr>
          <a:xfrm>
            <a:off x="11152682" y="4092316"/>
            <a:ext cx="747181" cy="751126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1A30D872-9DAC-7047-A326-1E9B43EC114C}"/>
              </a:ext>
            </a:extLst>
          </p:cNvPr>
          <p:cNvSpPr/>
          <p:nvPr/>
        </p:nvSpPr>
        <p:spPr>
          <a:xfrm>
            <a:off x="8542840" y="1270344"/>
            <a:ext cx="751062" cy="744215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F9A57451-105F-9E4F-99FA-17F44028AE88}"/>
              </a:ext>
            </a:extLst>
          </p:cNvPr>
          <p:cNvSpPr/>
          <p:nvPr/>
        </p:nvSpPr>
        <p:spPr>
          <a:xfrm>
            <a:off x="8561864" y="1925379"/>
            <a:ext cx="444121" cy="44788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B7FBBA6-6791-614D-8C97-A285487280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411" y="749395"/>
            <a:ext cx="7098160" cy="51209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53951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7440804-E574-594F-A26C-FE12F40BF127}"/>
              </a:ext>
            </a:extLst>
          </p:cNvPr>
          <p:cNvSpPr/>
          <p:nvPr/>
        </p:nvSpPr>
        <p:spPr>
          <a:xfrm>
            <a:off x="173974" y="193884"/>
            <a:ext cx="2967479" cy="3815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000"/>
              </a:lnSpc>
            </a:pPr>
            <a:r>
              <a:rPr lang="ru-RU" b="1" kern="0" cap="all" dirty="0">
                <a:solidFill>
                  <a:srgbClr val="434343"/>
                </a:solidFill>
                <a:latin typeface="Century Gothic" panose="020B0502020202020204" pitchFamily="34" charset="0"/>
              </a:rPr>
              <a:t>8. </a:t>
            </a:r>
            <a:r>
              <a:rPr lang="ru-RU" b="1" kern="0" cap="all" dirty="0" err="1">
                <a:solidFill>
                  <a:srgbClr val="434343"/>
                </a:solidFill>
                <a:latin typeface="Century Gothic" panose="020B0502020202020204" pitchFamily="34" charset="0"/>
              </a:rPr>
              <a:t>Фінансова</a:t>
            </a:r>
            <a:r>
              <a:rPr lang="ru-RU" b="1" kern="0" cap="all" dirty="0">
                <a:solidFill>
                  <a:srgbClr val="434343"/>
                </a:solidFill>
                <a:latin typeface="Century Gothic" panose="020B0502020202020204" pitchFamily="34" charset="0"/>
              </a:rPr>
              <a:t> модель </a:t>
            </a:r>
            <a:endParaRPr lang="ru-UA" b="1" kern="0" cap="all" dirty="0">
              <a:solidFill>
                <a:srgbClr val="434343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0233DC4-5BB2-4543-8B71-ECA2CFC90DFB}"/>
              </a:ext>
            </a:extLst>
          </p:cNvPr>
          <p:cNvSpPr/>
          <p:nvPr/>
        </p:nvSpPr>
        <p:spPr>
          <a:xfrm>
            <a:off x="-266699" y="684316"/>
            <a:ext cx="6096000" cy="285719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>
              <a:lnSpc>
                <a:spcPct val="115000"/>
              </a:lnSpc>
            </a:pPr>
            <a:r>
              <a:rPr lang="ru-RU" sz="1200" i="1" dirty="0">
                <a:solidFill>
                  <a:srgbClr val="000000"/>
                </a:solidFill>
                <a:latin typeface="Century Gothic" panose="020B0502020202020204" pitchFamily="34" charset="0"/>
              </a:rPr>
              <a:t>8.1 </a:t>
            </a:r>
            <a:r>
              <a:rPr lang="ru-RU" sz="1200" i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Джерела</a:t>
            </a:r>
            <a:r>
              <a:rPr lang="ru-RU" sz="1200" i="1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ru-RU" sz="1200" i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фінансування</a:t>
            </a:r>
            <a:r>
              <a:rPr lang="ru-RU" sz="1200" i="1" dirty="0">
                <a:solidFill>
                  <a:srgbClr val="000000"/>
                </a:solidFill>
                <a:latin typeface="Century Gothic" panose="020B0502020202020204" pitchFamily="34" charset="0"/>
              </a:rPr>
              <a:t> :</a:t>
            </a:r>
            <a:endParaRPr lang="ru-UA" sz="1200" i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69B2E35-5B4C-814E-8919-D91F37E81BFA}"/>
              </a:ext>
            </a:extLst>
          </p:cNvPr>
          <p:cNvSpPr/>
          <p:nvPr/>
        </p:nvSpPr>
        <p:spPr>
          <a:xfrm>
            <a:off x="93453" y="1028852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i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Грантове</a:t>
            </a:r>
            <a:r>
              <a:rPr lang="ru-RU" sz="1200" i="1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ru-RU" sz="1200" i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фінансування</a:t>
            </a:r>
            <a:r>
              <a:rPr lang="ru-RU" sz="1200" i="1" dirty="0">
                <a:solidFill>
                  <a:srgbClr val="000000"/>
                </a:solidFill>
                <a:latin typeface="Century Gothic" panose="020B0502020202020204" pitchFamily="34" charset="0"/>
              </a:rPr>
              <a:t>, (</a:t>
            </a:r>
            <a:r>
              <a:rPr lang="ru-RU" sz="1200" i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Міністерство</a:t>
            </a:r>
            <a:r>
              <a:rPr lang="ru-RU" sz="1200" i="1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ru-RU" sz="1200" i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розвитку</a:t>
            </a:r>
            <a:r>
              <a:rPr lang="ru-RU" sz="1200" i="1" dirty="0">
                <a:solidFill>
                  <a:srgbClr val="000000"/>
                </a:solidFill>
                <a:latin typeface="Century Gothic" panose="020B0502020202020204" pitchFamily="34" charset="0"/>
              </a:rPr>
              <a:t> громад, </a:t>
            </a:r>
            <a:r>
              <a:rPr lang="ru-RU" sz="1200" i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територій</a:t>
            </a:r>
            <a:r>
              <a:rPr lang="ru-RU" sz="1200" i="1" dirty="0">
                <a:solidFill>
                  <a:srgbClr val="000000"/>
                </a:solidFill>
                <a:latin typeface="Century Gothic" panose="020B0502020202020204" pitchFamily="34" charset="0"/>
              </a:rPr>
              <a:t> та </a:t>
            </a:r>
            <a:r>
              <a:rPr lang="ru-RU" sz="1200" i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інфраструктури</a:t>
            </a:r>
            <a:r>
              <a:rPr lang="ru-RU" sz="1200" i="1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ru-RU" sz="1200" i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України</a:t>
            </a:r>
            <a:r>
              <a:rPr lang="ru-RU" sz="1200" i="1" dirty="0">
                <a:solidFill>
                  <a:srgbClr val="000000"/>
                </a:solidFill>
                <a:latin typeface="Century Gothic" panose="020B0502020202020204" pitchFamily="34" charset="0"/>
              </a:rPr>
              <a:t>)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6D4F444-84D1-4D41-8F21-9E5F3660B4FA}"/>
              </a:ext>
            </a:extLst>
          </p:cNvPr>
          <p:cNvSpPr/>
          <p:nvPr/>
        </p:nvSpPr>
        <p:spPr>
          <a:xfrm>
            <a:off x="7817084" y="2323878"/>
            <a:ext cx="4374916" cy="285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>
              <a:lnSpc>
                <a:spcPct val="115000"/>
              </a:lnSpc>
            </a:pPr>
            <a:r>
              <a:rPr lang="ru-RU" sz="1200" i="1" dirty="0">
                <a:solidFill>
                  <a:srgbClr val="000000"/>
                </a:solidFill>
                <a:latin typeface="Century Gothic" panose="020B0502020202020204" pitchFamily="34" charset="0"/>
              </a:rPr>
              <a:t>8.2 </a:t>
            </a:r>
            <a:r>
              <a:rPr lang="ru-RU" sz="1200" i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Основні</a:t>
            </a:r>
            <a:r>
              <a:rPr lang="ru-RU" sz="1200" i="1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ru-RU" sz="1200" i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фінансові</a:t>
            </a:r>
            <a:r>
              <a:rPr lang="ru-RU" sz="1200" i="1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ru-RU" sz="1200" i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показники</a:t>
            </a:r>
            <a:r>
              <a:rPr lang="ru-RU" sz="1200" i="1" dirty="0">
                <a:solidFill>
                  <a:srgbClr val="000000"/>
                </a:solidFill>
                <a:latin typeface="Century Gothic" panose="020B0502020202020204" pitchFamily="34" charset="0"/>
              </a:rPr>
              <a:t> (DPP, IRR, NPV)</a:t>
            </a:r>
            <a:endParaRPr lang="ru-UA" sz="1200" i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D9AB876-B4F4-B54A-A838-3AB354E930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7636" y="4023242"/>
            <a:ext cx="2590589" cy="2590589"/>
          </a:xfrm>
          <a:prstGeom prst="rect">
            <a:avLst/>
          </a:prstGeom>
        </p:spPr>
      </p:pic>
      <p:sp>
        <p:nvSpPr>
          <p:cNvPr id="7" name="Овал 6">
            <a:extLst>
              <a:ext uri="{FF2B5EF4-FFF2-40B4-BE49-F238E27FC236}">
                <a16:creationId xmlns:a16="http://schemas.microsoft.com/office/drawing/2014/main" id="{58B1BF40-D5F2-104F-B29D-2DBE6A2EC9FA}"/>
              </a:ext>
            </a:extLst>
          </p:cNvPr>
          <p:cNvSpPr/>
          <p:nvPr/>
        </p:nvSpPr>
        <p:spPr>
          <a:xfrm>
            <a:off x="7918901" y="206230"/>
            <a:ext cx="444121" cy="44788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B77EE5B0-4BA0-2544-929B-A48337418A07}"/>
              </a:ext>
            </a:extLst>
          </p:cNvPr>
          <p:cNvSpPr/>
          <p:nvPr/>
        </p:nvSpPr>
        <p:spPr>
          <a:xfrm>
            <a:off x="10148276" y="430171"/>
            <a:ext cx="1153137" cy="1191845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8E4CB18A-35F3-3A40-BD05-9AB2C08BE4DC}"/>
              </a:ext>
            </a:extLst>
          </p:cNvPr>
          <p:cNvSpPr/>
          <p:nvPr/>
        </p:nvSpPr>
        <p:spPr>
          <a:xfrm>
            <a:off x="11456231" y="3937195"/>
            <a:ext cx="470023" cy="493464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6F39145D-B076-1442-84E5-EFC16327C4D2}"/>
              </a:ext>
            </a:extLst>
          </p:cNvPr>
          <p:cNvSpPr/>
          <p:nvPr/>
        </p:nvSpPr>
        <p:spPr>
          <a:xfrm>
            <a:off x="11456230" y="5835867"/>
            <a:ext cx="444121" cy="44788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20968E8C-47FE-5240-85BD-8DD2DA51BBCF}"/>
              </a:ext>
            </a:extLst>
          </p:cNvPr>
          <p:cNvSpPr/>
          <p:nvPr/>
        </p:nvSpPr>
        <p:spPr>
          <a:xfrm>
            <a:off x="9844463" y="1024764"/>
            <a:ext cx="880381" cy="91705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C4A849F5-22F2-A544-B482-C6B22A6FEEDB}"/>
              </a:ext>
            </a:extLst>
          </p:cNvPr>
          <p:cNvSpPr/>
          <p:nvPr/>
        </p:nvSpPr>
        <p:spPr>
          <a:xfrm>
            <a:off x="6804594" y="1041564"/>
            <a:ext cx="880381" cy="91705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538ED345-D945-1B45-A345-6107A59768AA}"/>
              </a:ext>
            </a:extLst>
          </p:cNvPr>
          <p:cNvSpPr/>
          <p:nvPr/>
        </p:nvSpPr>
        <p:spPr>
          <a:xfrm>
            <a:off x="7614555" y="929726"/>
            <a:ext cx="470023" cy="493464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2DE634FE-79B7-8E41-83FF-6BE26727DCFE}"/>
              </a:ext>
            </a:extLst>
          </p:cNvPr>
          <p:cNvSpPr/>
          <p:nvPr/>
        </p:nvSpPr>
        <p:spPr>
          <a:xfrm>
            <a:off x="8994019" y="2936465"/>
            <a:ext cx="470023" cy="493464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DD3D52D-0016-7F4D-B1AA-5549EF411A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754" y="1865075"/>
            <a:ext cx="7594823" cy="41574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089907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222D6F4-D23B-F54E-B3F1-8DE7228C22B4}"/>
              </a:ext>
            </a:extLst>
          </p:cNvPr>
          <p:cNvSpPr/>
          <p:nvPr/>
        </p:nvSpPr>
        <p:spPr>
          <a:xfrm>
            <a:off x="283779" y="857016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Ми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</a:rPr>
              <a:t>вирішили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 обрати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</a:rPr>
              <a:t>саме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</a:rPr>
              <a:t>цей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 кейс,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</a:rPr>
              <a:t>бо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 проблема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</a:rPr>
              <a:t>Міського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 Палацу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</a:rPr>
              <a:t>культури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 нас 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</a:rPr>
              <a:t>зачепила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. Ми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</a:rPr>
              <a:t>усі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 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</a:rPr>
              <a:t>пам'ятаємо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 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</a:rPr>
              <a:t>важкі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 та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</a:rPr>
              <a:t>темні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</a:rPr>
              <a:t>часи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</a:rPr>
              <a:t>які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 й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</a:rPr>
              <a:t>досі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</a:rPr>
              <a:t>продовжуються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, але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</a:rPr>
              <a:t>дуже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</a:rPr>
              <a:t>важливо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</a:rPr>
              <a:t>повертатися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 до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</a:rPr>
              <a:t>своїх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</a:rPr>
              <a:t>звичок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</a:rPr>
              <a:t>займатися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</a:rPr>
              <a:t>саморозвитком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 та 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</a:rPr>
              <a:t>відволікатися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 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</a:rPr>
              <a:t>від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</a:rPr>
              <a:t>сумних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 думок. На нашу думку,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</a:rPr>
              <a:t>саме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</a:rPr>
              <a:t>такі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</a:rPr>
              <a:t>заклади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</a:rPr>
              <a:t>можуть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 в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</a:rPr>
              <a:t>цьому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</a:rPr>
              <a:t>допомогти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.</a:t>
            </a:r>
            <a:endParaRPr lang="ru-RU" dirty="0">
              <a:solidFill>
                <a:schemeClr val="accent6">
                  <a:lumMod val="50000"/>
                </a:schemeClr>
              </a:solidFill>
              <a:effectLst/>
              <a:latin typeface="Helvetica Neue" panose="02000503000000020004" pitchFamily="2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25D298C-9B29-FC4D-8683-4AAB58665C7C}"/>
              </a:ext>
            </a:extLst>
          </p:cNvPr>
          <p:cNvSpPr/>
          <p:nvPr/>
        </p:nvSpPr>
        <p:spPr>
          <a:xfrm>
            <a:off x="88772" y="168165"/>
            <a:ext cx="25090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ts val="500"/>
              </a:spcBef>
              <a:spcAft>
                <a:spcPts val="1200"/>
              </a:spcAft>
              <a:buClr>
                <a:srgbClr val="595959"/>
              </a:buClr>
              <a:buSzPts val="1400"/>
            </a:pPr>
            <a:r>
              <a:rPr lang="uk-UA" b="1" kern="0" cap="all" dirty="0">
                <a:solidFill>
                  <a:srgbClr val="434343"/>
                </a:solidFill>
                <a:latin typeface="Century Gothic" panose="020B0502020202020204" pitchFamily="34" charset="0"/>
                <a:ea typeface="Arial" panose="020B0604020202020204" pitchFamily="34" charset="0"/>
                <a:cs typeface="Times New Roman (Headings CS)"/>
              </a:rPr>
              <a:t>1. </a:t>
            </a:r>
            <a:r>
              <a:rPr lang="uk-UA" b="1" kern="0" cap="all" dirty="0">
                <a:solidFill>
                  <a:srgbClr val="434343"/>
                </a:solidFill>
                <a:latin typeface="Century Gothic" panose="020B0502020202020204" pitchFamily="34" charset="0"/>
              </a:rPr>
              <a:t>РЕЗЮМЕ ПРОЄКТУ</a:t>
            </a:r>
            <a:endParaRPr lang="ru-UA" b="1" kern="0" cap="all" dirty="0">
              <a:solidFill>
                <a:srgbClr val="434343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3B2C159-413B-5F4C-A8FA-BC1EA4C32BA0}"/>
              </a:ext>
            </a:extLst>
          </p:cNvPr>
          <p:cNvSpPr/>
          <p:nvPr/>
        </p:nvSpPr>
        <p:spPr>
          <a:xfrm>
            <a:off x="283779" y="278266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err="1">
                <a:solidFill>
                  <a:schemeClr val="accent6">
                    <a:lumMod val="50000"/>
                  </a:schemeClr>
                </a:solidFill>
              </a:rPr>
              <a:t>Тож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 ми </a:t>
            </a:r>
            <a:r>
              <a:rPr lang="ru-RU" b="1" dirty="0" err="1">
                <a:solidFill>
                  <a:schemeClr val="accent6">
                    <a:lumMod val="50000"/>
                  </a:schemeClr>
                </a:solidFill>
              </a:rPr>
              <a:t>вирішили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6">
                    <a:lumMod val="50000"/>
                  </a:schemeClr>
                </a:solidFill>
              </a:rPr>
              <a:t>спочатку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6">
                    <a:lumMod val="50000"/>
                  </a:schemeClr>
                </a:solidFill>
              </a:rPr>
              <a:t>познайомитися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 з МПК та </a:t>
            </a:r>
            <a:r>
              <a:rPr lang="ru-RU" b="1" dirty="0" err="1">
                <a:solidFill>
                  <a:schemeClr val="accent6">
                    <a:lumMod val="50000"/>
                  </a:schemeClr>
                </a:solidFill>
              </a:rPr>
              <a:t>пропонуємо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 вам </a:t>
            </a:r>
            <a:r>
              <a:rPr lang="ru-RU" b="1" dirty="0" err="1">
                <a:solidFill>
                  <a:schemeClr val="accent6">
                    <a:lumMod val="50000"/>
                  </a:schemeClr>
                </a:solidFill>
              </a:rPr>
              <a:t>подивитися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 на </a:t>
            </a:r>
            <a:r>
              <a:rPr lang="ru-RU" b="1" dirty="0" err="1">
                <a:solidFill>
                  <a:schemeClr val="accent6">
                    <a:lumMod val="50000"/>
                  </a:schemeClr>
                </a:solidFill>
              </a:rPr>
              <a:t>це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6">
                    <a:lumMod val="50000"/>
                  </a:schemeClr>
                </a:solidFill>
              </a:rPr>
              <a:t>дивовижне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6">
                    <a:lumMod val="50000"/>
                  </a:schemeClr>
                </a:solidFill>
              </a:rPr>
              <a:t>місце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:</a:t>
            </a:r>
            <a:endParaRPr lang="ru-RU" b="1" dirty="0">
              <a:solidFill>
                <a:schemeClr val="accent6">
                  <a:lumMod val="50000"/>
                </a:schemeClr>
              </a:solidFill>
              <a:effectLst/>
              <a:latin typeface="Helvetica Neue" panose="02000503000000020004" pitchFamily="2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68A3D62-646E-444C-8EEF-E17698E20C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3158" y="1405898"/>
            <a:ext cx="4046204" cy="4046204"/>
          </a:xfrm>
          <a:prstGeom prst="rect">
            <a:avLst/>
          </a:prstGeom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id="{2313A01D-C0FF-C841-AFF2-1D6EF9E1B528}"/>
              </a:ext>
            </a:extLst>
          </p:cNvPr>
          <p:cNvSpPr/>
          <p:nvPr/>
        </p:nvSpPr>
        <p:spPr>
          <a:xfrm>
            <a:off x="830317" y="4214648"/>
            <a:ext cx="2532993" cy="253299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0EFD3C83-D116-7D4C-AF44-EC47157C7507}"/>
              </a:ext>
            </a:extLst>
          </p:cNvPr>
          <p:cNvSpPr/>
          <p:nvPr/>
        </p:nvSpPr>
        <p:spPr>
          <a:xfrm>
            <a:off x="2690648" y="4046482"/>
            <a:ext cx="1692165" cy="1660212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DDFA54A9-8DD6-0047-85CF-D99A647ECBE8}"/>
              </a:ext>
            </a:extLst>
          </p:cNvPr>
          <p:cNvSpPr/>
          <p:nvPr/>
        </p:nvSpPr>
        <p:spPr>
          <a:xfrm>
            <a:off x="4004442" y="4645572"/>
            <a:ext cx="1881351" cy="193390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FAB0F5BC-FEDD-4143-8CFA-D48692FC897E}"/>
              </a:ext>
            </a:extLst>
          </p:cNvPr>
          <p:cNvSpPr/>
          <p:nvPr/>
        </p:nvSpPr>
        <p:spPr>
          <a:xfrm>
            <a:off x="10912087" y="352831"/>
            <a:ext cx="814550" cy="78827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BF12ACB4-D05F-B646-8959-79454D29BE4B}"/>
              </a:ext>
            </a:extLst>
          </p:cNvPr>
          <p:cNvSpPr/>
          <p:nvPr/>
        </p:nvSpPr>
        <p:spPr>
          <a:xfrm>
            <a:off x="9296261" y="5580992"/>
            <a:ext cx="1003878" cy="99848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A20BDB3F-E07D-1549-B1A0-548BF2C0CAD6}"/>
              </a:ext>
            </a:extLst>
          </p:cNvPr>
          <p:cNvSpPr/>
          <p:nvPr/>
        </p:nvSpPr>
        <p:spPr>
          <a:xfrm>
            <a:off x="6886627" y="1040523"/>
            <a:ext cx="964602" cy="930689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75377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7DDBEFE-1F72-C246-B320-E7F7941765F6}"/>
              </a:ext>
            </a:extLst>
          </p:cNvPr>
          <p:cNvSpPr/>
          <p:nvPr/>
        </p:nvSpPr>
        <p:spPr>
          <a:xfrm>
            <a:off x="272121" y="165309"/>
            <a:ext cx="2728632" cy="3815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000"/>
              </a:lnSpc>
            </a:pPr>
            <a:r>
              <a:rPr lang="ru-RU" b="1" kern="0" cap="all" dirty="0">
                <a:solidFill>
                  <a:srgbClr val="434343"/>
                </a:solidFill>
                <a:latin typeface="Century Gothic" panose="020B0502020202020204" pitchFamily="34" charset="0"/>
              </a:rPr>
              <a:t>9. </a:t>
            </a:r>
            <a:r>
              <a:rPr lang="ru-RU" b="1" kern="0" cap="all" dirty="0" err="1">
                <a:solidFill>
                  <a:srgbClr val="434343"/>
                </a:solidFill>
                <a:latin typeface="Century Gothic" panose="020B0502020202020204" pitchFamily="34" charset="0"/>
              </a:rPr>
              <a:t>Аналіз</a:t>
            </a:r>
            <a:r>
              <a:rPr lang="ru-RU" b="1" kern="0" cap="all" dirty="0">
                <a:solidFill>
                  <a:srgbClr val="434343"/>
                </a:solidFill>
                <a:latin typeface="Century Gothic" panose="020B0502020202020204" pitchFamily="34" charset="0"/>
              </a:rPr>
              <a:t> </a:t>
            </a:r>
            <a:r>
              <a:rPr lang="ru-RU" b="1" kern="0" cap="all" dirty="0" err="1">
                <a:solidFill>
                  <a:srgbClr val="434343"/>
                </a:solidFill>
                <a:latin typeface="Century Gothic" panose="020B0502020202020204" pitchFamily="34" charset="0"/>
              </a:rPr>
              <a:t>чутливості</a:t>
            </a:r>
            <a:endParaRPr lang="ru-UA" b="1" kern="0" cap="all" dirty="0">
              <a:solidFill>
                <a:srgbClr val="434343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C42AD1-AD23-3444-B3BF-288F8913861E}"/>
              </a:ext>
            </a:extLst>
          </p:cNvPr>
          <p:cNvSpPr txBox="1"/>
          <p:nvPr/>
        </p:nvSpPr>
        <p:spPr>
          <a:xfrm>
            <a:off x="272121" y="781271"/>
            <a:ext cx="101753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i="1" dirty="0">
                <a:solidFill>
                  <a:srgbClr val="000000"/>
                </a:solidFill>
                <a:latin typeface="Century Gothic" panose="020B0502020202020204" pitchFamily="34" charset="0"/>
              </a:rPr>
              <a:t>Може статися непередбачуваний стрибок курсу </a:t>
            </a:r>
            <a:r>
              <a:rPr lang="en-US" i="1" dirty="0">
                <a:solidFill>
                  <a:srgbClr val="000000"/>
                </a:solidFill>
                <a:latin typeface="Century Gothic" panose="020B0502020202020204" pitchFamily="34" charset="0"/>
              </a:rPr>
              <a:t>EURO</a:t>
            </a:r>
            <a:r>
              <a:rPr lang="uk-UA" i="1" dirty="0">
                <a:solidFill>
                  <a:srgbClr val="000000"/>
                </a:solidFill>
                <a:latin typeface="Century Gothic" panose="020B0502020202020204" pitchFamily="34" charset="0"/>
              </a:rPr>
              <a:t> – на наш погляд це одна з найголовніших ймовірних проблем та перешкод. </a:t>
            </a:r>
            <a:endParaRPr lang="ru-UA" i="1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endParaRPr lang="ru-UA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1592836-2C0D-AF4B-9163-0CF248F5B769}"/>
              </a:ext>
            </a:extLst>
          </p:cNvPr>
          <p:cNvSpPr/>
          <p:nvPr/>
        </p:nvSpPr>
        <p:spPr>
          <a:xfrm>
            <a:off x="272121" y="1938984"/>
            <a:ext cx="6096000" cy="38157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115000"/>
              </a:lnSpc>
            </a:pPr>
            <a:r>
              <a:rPr lang="ru-RU" b="1" kern="0" cap="all" dirty="0">
                <a:solidFill>
                  <a:srgbClr val="434343"/>
                </a:solidFill>
                <a:latin typeface="Century Gothic" panose="020B0502020202020204" pitchFamily="34" charset="0"/>
              </a:rPr>
              <a:t>10. План </a:t>
            </a:r>
            <a:r>
              <a:rPr lang="ru-RU" b="1" kern="0" cap="all" dirty="0" err="1">
                <a:solidFill>
                  <a:srgbClr val="434343"/>
                </a:solidFill>
                <a:latin typeface="Century Gothic" panose="020B0502020202020204" pitchFamily="34" charset="0"/>
              </a:rPr>
              <a:t>реалізації</a:t>
            </a:r>
            <a:r>
              <a:rPr lang="ru-RU" b="1" kern="0" cap="all" dirty="0">
                <a:solidFill>
                  <a:srgbClr val="434343"/>
                </a:solidFill>
                <a:latin typeface="Century Gothic" panose="020B0502020202020204" pitchFamily="34" charset="0"/>
              </a:rPr>
              <a:t> проекту</a:t>
            </a:r>
            <a:endParaRPr lang="ru-UA" b="1" kern="0" cap="all" dirty="0">
              <a:solidFill>
                <a:srgbClr val="434343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6" name="Group 17">
            <a:extLst>
              <a:ext uri="{FF2B5EF4-FFF2-40B4-BE49-F238E27FC236}">
                <a16:creationId xmlns:a16="http://schemas.microsoft.com/office/drawing/2014/main" id="{6E43F927-B71E-E44E-A9CD-B49342707E78}"/>
              </a:ext>
            </a:extLst>
          </p:cNvPr>
          <p:cNvGrpSpPr/>
          <p:nvPr/>
        </p:nvGrpSpPr>
        <p:grpSpPr>
          <a:xfrm>
            <a:off x="838132" y="3238210"/>
            <a:ext cx="11059978" cy="381579"/>
            <a:chOff x="0" y="0"/>
            <a:chExt cx="23811139" cy="870965"/>
          </a:xfrm>
        </p:grpSpPr>
        <p:sp>
          <p:nvSpPr>
            <p:cNvPr id="7" name="AutoShape 18">
              <a:extLst>
                <a:ext uri="{FF2B5EF4-FFF2-40B4-BE49-F238E27FC236}">
                  <a16:creationId xmlns:a16="http://schemas.microsoft.com/office/drawing/2014/main" id="{AC2367B1-2580-5C4A-8F0C-809DFA7A7B48}"/>
                </a:ext>
              </a:extLst>
            </p:cNvPr>
            <p:cNvSpPr/>
            <p:nvPr/>
          </p:nvSpPr>
          <p:spPr>
            <a:xfrm>
              <a:off x="0" y="0"/>
              <a:ext cx="23811139" cy="0"/>
            </a:xfrm>
            <a:prstGeom prst="line">
              <a:avLst/>
            </a:prstGeom>
            <a:ln w="12700" cap="rnd">
              <a:solidFill>
                <a:srgbClr val="2C2C2C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8" name="AutoShape 19">
              <a:extLst>
                <a:ext uri="{FF2B5EF4-FFF2-40B4-BE49-F238E27FC236}">
                  <a16:creationId xmlns:a16="http://schemas.microsoft.com/office/drawing/2014/main" id="{2B129E91-8FB4-5243-A9BC-06BA27407E80}"/>
                </a:ext>
              </a:extLst>
            </p:cNvPr>
            <p:cNvSpPr/>
            <p:nvPr/>
          </p:nvSpPr>
          <p:spPr>
            <a:xfrm rot="5400000">
              <a:off x="-422783" y="422783"/>
              <a:ext cx="858265" cy="0"/>
            </a:xfrm>
            <a:prstGeom prst="line">
              <a:avLst/>
            </a:prstGeom>
            <a:ln w="12700" cap="flat">
              <a:solidFill>
                <a:srgbClr val="2C2C2C"/>
              </a:solidFill>
              <a:prstDash val="solid"/>
              <a:headEnd type="none" w="sm" len="sm"/>
              <a:tailEnd type="oval" w="lg" len="lg"/>
            </a:ln>
          </p:spPr>
        </p:sp>
        <p:sp>
          <p:nvSpPr>
            <p:cNvPr id="9" name="AutoShape 20">
              <a:extLst>
                <a:ext uri="{FF2B5EF4-FFF2-40B4-BE49-F238E27FC236}">
                  <a16:creationId xmlns:a16="http://schemas.microsoft.com/office/drawing/2014/main" id="{985D32DC-CD92-E846-84DE-32447CC8187D}"/>
                </a:ext>
              </a:extLst>
            </p:cNvPr>
            <p:cNvSpPr/>
            <p:nvPr/>
          </p:nvSpPr>
          <p:spPr>
            <a:xfrm rot="5400000">
              <a:off x="5370697" y="422783"/>
              <a:ext cx="858265" cy="0"/>
            </a:xfrm>
            <a:prstGeom prst="line">
              <a:avLst/>
            </a:prstGeom>
            <a:ln w="12700" cap="flat">
              <a:solidFill>
                <a:srgbClr val="2C2C2C"/>
              </a:solidFill>
              <a:prstDash val="solid"/>
              <a:headEnd type="none" w="sm" len="sm"/>
              <a:tailEnd type="oval" w="lg" len="lg"/>
            </a:ln>
          </p:spPr>
        </p:sp>
        <p:sp>
          <p:nvSpPr>
            <p:cNvPr id="10" name="AutoShape 21">
              <a:extLst>
                <a:ext uri="{FF2B5EF4-FFF2-40B4-BE49-F238E27FC236}">
                  <a16:creationId xmlns:a16="http://schemas.microsoft.com/office/drawing/2014/main" id="{B753E854-96B2-5940-AD66-1FE4084AD64C}"/>
                </a:ext>
              </a:extLst>
            </p:cNvPr>
            <p:cNvSpPr/>
            <p:nvPr/>
          </p:nvSpPr>
          <p:spPr>
            <a:xfrm rot="5400000">
              <a:off x="11164177" y="435483"/>
              <a:ext cx="858265" cy="0"/>
            </a:xfrm>
            <a:prstGeom prst="line">
              <a:avLst/>
            </a:prstGeom>
            <a:ln w="12700" cap="flat">
              <a:solidFill>
                <a:srgbClr val="2C2C2C"/>
              </a:solidFill>
              <a:prstDash val="solid"/>
              <a:headEnd type="none" w="sm" len="sm"/>
              <a:tailEnd type="oval" w="lg" len="lg"/>
            </a:ln>
          </p:spPr>
        </p:sp>
        <p:sp>
          <p:nvSpPr>
            <p:cNvPr id="11" name="AutoShape 22">
              <a:extLst>
                <a:ext uri="{FF2B5EF4-FFF2-40B4-BE49-F238E27FC236}">
                  <a16:creationId xmlns:a16="http://schemas.microsoft.com/office/drawing/2014/main" id="{B07CB46B-6FD8-A94C-A266-6F742DB13F2C}"/>
                </a:ext>
              </a:extLst>
            </p:cNvPr>
            <p:cNvSpPr/>
            <p:nvPr/>
          </p:nvSpPr>
          <p:spPr>
            <a:xfrm rot="5400000">
              <a:off x="16944957" y="422783"/>
              <a:ext cx="858265" cy="0"/>
            </a:xfrm>
            <a:prstGeom prst="line">
              <a:avLst/>
            </a:prstGeom>
            <a:ln w="12700" cap="flat">
              <a:solidFill>
                <a:srgbClr val="2C2C2C"/>
              </a:solidFill>
              <a:prstDash val="solid"/>
              <a:headEnd type="none" w="sm" len="sm"/>
              <a:tailEnd type="oval" w="lg" len="lg"/>
            </a:ln>
          </p:spPr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DDE49C19-990A-7049-A528-E66EF2598213}"/>
              </a:ext>
            </a:extLst>
          </p:cNvPr>
          <p:cNvSpPr txBox="1"/>
          <p:nvPr/>
        </p:nvSpPr>
        <p:spPr>
          <a:xfrm>
            <a:off x="2202229" y="3931867"/>
            <a:ext cx="2659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>
                <a:solidFill>
                  <a:srgbClr val="000000"/>
                </a:solidFill>
                <a:latin typeface="Century Gothic" panose="020B0502020202020204" pitchFamily="34" charset="0"/>
              </a:rPr>
              <a:t>В</a:t>
            </a:r>
            <a:r>
              <a:rPr lang="ru-UA" i="1" dirty="0">
                <a:solidFill>
                  <a:srgbClr val="000000"/>
                </a:solidFill>
                <a:latin typeface="Century Gothic" panose="020B0502020202020204" pitchFamily="34" charset="0"/>
              </a:rPr>
              <a:t>становлення АСКОЕ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91B4BF13-2908-FA42-BAC2-AA8BA36C42B7}"/>
              </a:ext>
            </a:extLst>
          </p:cNvPr>
          <p:cNvSpPr/>
          <p:nvPr/>
        </p:nvSpPr>
        <p:spPr>
          <a:xfrm>
            <a:off x="138733" y="3894657"/>
            <a:ext cx="246090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UA" i="1" dirty="0">
                <a:solidFill>
                  <a:srgbClr val="000000"/>
                </a:solidFill>
                <a:latin typeface="Century Gothic" panose="020B0502020202020204" pitchFamily="34" charset="0"/>
              </a:rPr>
              <a:t>Збір необхідної документації</a:t>
            </a:r>
          </a:p>
          <a:p>
            <a:r>
              <a:rPr lang="ru-UA" i="1" dirty="0">
                <a:solidFill>
                  <a:srgbClr val="000000"/>
                </a:solidFill>
                <a:latin typeface="Century Gothic" panose="020B0502020202020204" pitchFamily="34" charset="0"/>
              </a:rPr>
              <a:t>(технічне обстеження та енергетичний аудит)</a:t>
            </a:r>
            <a:endParaRPr lang="ru-UA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F68195E-2A77-F34D-87A0-AC6C7713F13F}"/>
              </a:ext>
            </a:extLst>
          </p:cNvPr>
          <p:cNvSpPr txBox="1"/>
          <p:nvPr/>
        </p:nvSpPr>
        <p:spPr>
          <a:xfrm>
            <a:off x="5038270" y="3931867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i="1" dirty="0">
                <a:solidFill>
                  <a:srgbClr val="000000"/>
                </a:solidFill>
                <a:latin typeface="Century Gothic" panose="020B0502020202020204" pitchFamily="34" charset="0"/>
              </a:rPr>
              <a:t>Подання на грант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E946530-8F73-7A4A-8EBB-CCAC1E7000A1}"/>
              </a:ext>
            </a:extLst>
          </p:cNvPr>
          <p:cNvSpPr txBox="1"/>
          <p:nvPr/>
        </p:nvSpPr>
        <p:spPr>
          <a:xfrm>
            <a:off x="10021428" y="3888269"/>
            <a:ext cx="2066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i="1" dirty="0">
                <a:solidFill>
                  <a:srgbClr val="000000"/>
                </a:solidFill>
                <a:latin typeface="Century Gothic" panose="020B0502020202020204" pitchFamily="34" charset="0"/>
              </a:rPr>
              <a:t>Повернення позики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AF130E6-52A3-B64B-BE6B-6B2032EBC7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6500" y="4301199"/>
            <a:ext cx="2526767" cy="2526767"/>
          </a:xfrm>
          <a:prstGeom prst="rect">
            <a:avLst/>
          </a:prstGeom>
        </p:spPr>
      </p:pic>
      <p:sp>
        <p:nvSpPr>
          <p:cNvPr id="23" name="Овал 22">
            <a:extLst>
              <a:ext uri="{FF2B5EF4-FFF2-40B4-BE49-F238E27FC236}">
                <a16:creationId xmlns:a16="http://schemas.microsoft.com/office/drawing/2014/main" id="{41043C77-0012-FC4F-ADFF-B0008D4E5994}"/>
              </a:ext>
            </a:extLst>
          </p:cNvPr>
          <p:cNvSpPr/>
          <p:nvPr/>
        </p:nvSpPr>
        <p:spPr>
          <a:xfrm>
            <a:off x="6135489" y="2330112"/>
            <a:ext cx="444121" cy="44788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1EBDF7B8-A3DC-A04A-A03D-48DCE8BF9C9C}"/>
              </a:ext>
            </a:extLst>
          </p:cNvPr>
          <p:cNvSpPr/>
          <p:nvPr/>
        </p:nvSpPr>
        <p:spPr>
          <a:xfrm>
            <a:off x="10148276" y="430171"/>
            <a:ext cx="1153137" cy="1191845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26294A99-E054-C54E-AC86-5D1A0E84C508}"/>
              </a:ext>
            </a:extLst>
          </p:cNvPr>
          <p:cNvSpPr/>
          <p:nvPr/>
        </p:nvSpPr>
        <p:spPr>
          <a:xfrm>
            <a:off x="9844463" y="1024764"/>
            <a:ext cx="880381" cy="91705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CC874C05-206A-7B43-A2AC-71FAA459E47A}"/>
              </a:ext>
            </a:extLst>
          </p:cNvPr>
          <p:cNvSpPr/>
          <p:nvPr/>
        </p:nvSpPr>
        <p:spPr>
          <a:xfrm>
            <a:off x="5276144" y="5190454"/>
            <a:ext cx="880381" cy="91705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5F89EA58-6448-9A46-8AA4-79E38051ABCF}"/>
              </a:ext>
            </a:extLst>
          </p:cNvPr>
          <p:cNvSpPr/>
          <p:nvPr/>
        </p:nvSpPr>
        <p:spPr>
          <a:xfrm>
            <a:off x="5753057" y="5560845"/>
            <a:ext cx="470023" cy="493464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E9D6B41-9F08-8F4E-BE1F-B1345ACDF566}"/>
              </a:ext>
            </a:extLst>
          </p:cNvPr>
          <p:cNvSpPr txBox="1"/>
          <p:nvPr/>
        </p:nvSpPr>
        <p:spPr>
          <a:xfrm>
            <a:off x="7493776" y="3920951"/>
            <a:ext cx="2342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i="1" dirty="0">
                <a:solidFill>
                  <a:srgbClr val="000000"/>
                </a:solidFill>
                <a:latin typeface="Century Gothic" panose="020B0502020202020204" pitchFamily="34" charset="0"/>
              </a:rPr>
              <a:t>Встановлення СЕС</a:t>
            </a:r>
          </a:p>
        </p:txBody>
      </p:sp>
      <p:sp>
        <p:nvSpPr>
          <p:cNvPr id="29" name="AutoShape 22">
            <a:extLst>
              <a:ext uri="{FF2B5EF4-FFF2-40B4-BE49-F238E27FC236}">
                <a16:creationId xmlns:a16="http://schemas.microsoft.com/office/drawing/2014/main" id="{BA4EE09E-4DE5-444C-A156-E27DB723879C}"/>
              </a:ext>
            </a:extLst>
          </p:cNvPr>
          <p:cNvSpPr/>
          <p:nvPr/>
        </p:nvSpPr>
        <p:spPr>
          <a:xfrm rot="5400000">
            <a:off x="10601875" y="3431783"/>
            <a:ext cx="376015" cy="0"/>
          </a:xfrm>
          <a:prstGeom prst="line">
            <a:avLst/>
          </a:prstGeom>
          <a:ln w="12700" cap="flat">
            <a:solidFill>
              <a:srgbClr val="2C2C2C"/>
            </a:solidFill>
            <a:prstDash val="solid"/>
            <a:headEnd type="none" w="sm" len="sm"/>
            <a:tailEnd type="oval" w="lg" len="lg"/>
          </a:ln>
        </p:spPr>
      </p:sp>
    </p:spTree>
    <p:extLst>
      <p:ext uri="{BB962C8B-B14F-4D97-AF65-F5344CB8AC3E}">
        <p14:creationId xmlns:p14="http://schemas.microsoft.com/office/powerpoint/2010/main" val="31067037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41A3774-D2C8-4F49-B125-9A508F84B6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3400" y="-700087"/>
            <a:ext cx="5022000" cy="5022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54910D1-F7F4-DA4C-AD55-F055D0A363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212" y="86710"/>
            <a:ext cx="4726206" cy="66845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F31E069-E825-404F-92E7-8C38E7D026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08207">
            <a:off x="5388955" y="-378371"/>
            <a:ext cx="7941850" cy="52972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ED38570-E208-2F4C-B622-056BB25613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56698">
            <a:off x="4429188" y="-267022"/>
            <a:ext cx="8768838" cy="58488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3C17C51-9F89-A64A-9841-2DA6947A05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3203" y="913894"/>
            <a:ext cx="8532762" cy="56913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16933C3-7217-824A-AA52-F3D9E79F4A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5070" y="0"/>
            <a:ext cx="10281859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AF99AFB-76B1-454B-9529-A22B864BB0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881361">
            <a:off x="3454201" y="-245536"/>
            <a:ext cx="9170946" cy="61170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6DAF506-E700-C846-B12E-BBEDFD0D58C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888717">
            <a:off x="955070" y="0"/>
            <a:ext cx="10281859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19DC7F1-C87F-8B41-83B9-68D8B12981E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7701" y="-1189299"/>
            <a:ext cx="9236596" cy="923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263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32D2670-569F-0549-8F5C-C8A7450E07BD}"/>
              </a:ext>
            </a:extLst>
          </p:cNvPr>
          <p:cNvSpPr/>
          <p:nvPr/>
        </p:nvSpPr>
        <p:spPr>
          <a:xfrm>
            <a:off x="175829" y="1027498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b="1" dirty="0" err="1">
                <a:solidFill>
                  <a:srgbClr val="00B050"/>
                </a:solidFill>
                <a:latin typeface="Helvetica Neue" panose="02000503000000020004" pitchFamily="2" charset="0"/>
              </a:rPr>
              <a:t>Відсутність</a:t>
            </a:r>
            <a:r>
              <a:rPr lang="ru-RU" sz="1400" b="1" dirty="0">
                <a:solidFill>
                  <a:srgbClr val="00B050"/>
                </a:solidFill>
                <a:latin typeface="Helvetica Neue" panose="02000503000000020004" pitchFamily="2" charset="0"/>
              </a:rPr>
              <a:t> </a:t>
            </a:r>
            <a:r>
              <a:rPr lang="ru-RU" sz="1400" b="1" dirty="0" err="1">
                <a:solidFill>
                  <a:srgbClr val="00B050"/>
                </a:solidFill>
                <a:latin typeface="Helvetica Neue" panose="02000503000000020004" pitchFamily="2" charset="0"/>
              </a:rPr>
              <a:t>заходів</a:t>
            </a:r>
            <a:r>
              <a:rPr lang="ru-RU" sz="1400" b="1" dirty="0">
                <a:solidFill>
                  <a:srgbClr val="00B050"/>
                </a:solidFill>
                <a:latin typeface="Helvetica Neue" panose="02000503000000020004" pitchFamily="2" charset="0"/>
              </a:rPr>
              <a:t> для </a:t>
            </a:r>
            <a:r>
              <a:rPr lang="ru-RU" sz="1400" b="1" dirty="0" err="1">
                <a:solidFill>
                  <a:srgbClr val="00B050"/>
                </a:solidFill>
                <a:latin typeface="Helvetica Neue" panose="02000503000000020004" pitchFamily="2" charset="0"/>
              </a:rPr>
              <a:t>підвищення</a:t>
            </a:r>
            <a:r>
              <a:rPr lang="ru-RU" sz="1400" b="1" dirty="0">
                <a:solidFill>
                  <a:srgbClr val="00B050"/>
                </a:solidFill>
                <a:latin typeface="Helvetica Neue" panose="02000503000000020004" pitchFamily="2" charset="0"/>
              </a:rPr>
              <a:t> </a:t>
            </a:r>
            <a:r>
              <a:rPr lang="ru-RU" sz="1400" b="1" dirty="0" err="1">
                <a:solidFill>
                  <a:srgbClr val="00B050"/>
                </a:solidFill>
                <a:latin typeface="Helvetica Neue" panose="02000503000000020004" pitchFamily="2" charset="0"/>
              </a:rPr>
              <a:t>рівня</a:t>
            </a:r>
            <a:r>
              <a:rPr lang="ru-RU" sz="1400" b="1" dirty="0">
                <a:solidFill>
                  <a:srgbClr val="00B050"/>
                </a:solidFill>
                <a:latin typeface="Helvetica Neue" panose="02000503000000020004" pitchFamily="2" charset="0"/>
              </a:rPr>
              <a:t> </a:t>
            </a:r>
            <a:r>
              <a:rPr lang="ru-RU" sz="1400" b="1" dirty="0" err="1">
                <a:solidFill>
                  <a:srgbClr val="00B050"/>
                </a:solidFill>
                <a:latin typeface="Helvetica Neue" panose="02000503000000020004" pitchFamily="2" charset="0"/>
              </a:rPr>
              <a:t>культури</a:t>
            </a:r>
            <a:r>
              <a:rPr lang="ru-RU" sz="1400" b="1" dirty="0">
                <a:solidFill>
                  <a:srgbClr val="00B050"/>
                </a:solidFill>
                <a:latin typeface="Helvetica Neue" panose="02000503000000020004" pitchFamily="2" charset="0"/>
              </a:rPr>
              <a:t> в </a:t>
            </a:r>
            <a:r>
              <a:rPr lang="ru-RU" sz="1400" b="1" dirty="0" err="1">
                <a:solidFill>
                  <a:srgbClr val="00B050"/>
                </a:solidFill>
                <a:latin typeface="Helvetica Neue" panose="02000503000000020004" pitchFamily="2" charset="0"/>
              </a:rPr>
              <a:t>Бердичеві</a:t>
            </a:r>
            <a:r>
              <a:rPr lang="ru-RU" sz="1400" b="1" dirty="0">
                <a:solidFill>
                  <a:srgbClr val="00B050"/>
                </a:solidFill>
                <a:latin typeface="Helvetica Neue" panose="02000503000000020004" pitchFamily="2" charset="0"/>
              </a:rPr>
              <a:t> при </a:t>
            </a:r>
            <a:r>
              <a:rPr lang="ru-RU" sz="1400" b="1" dirty="0" err="1">
                <a:solidFill>
                  <a:srgbClr val="00B050"/>
                </a:solidFill>
                <a:latin typeface="Helvetica Neue" panose="02000503000000020004" pitchFamily="2" charset="0"/>
              </a:rPr>
              <a:t>відключеннях</a:t>
            </a:r>
            <a:r>
              <a:rPr lang="ru-RU" sz="1400" b="1" dirty="0">
                <a:solidFill>
                  <a:srgbClr val="00B050"/>
                </a:solidFill>
                <a:latin typeface="Helvetica Neue" panose="02000503000000020004" pitchFamily="2" charset="0"/>
              </a:rPr>
              <a:t> </a:t>
            </a:r>
            <a:r>
              <a:rPr lang="ru-RU" sz="1400" b="1" dirty="0" err="1">
                <a:solidFill>
                  <a:srgbClr val="00B050"/>
                </a:solidFill>
                <a:latin typeface="Helvetica Neue" panose="02000503000000020004" pitchFamily="2" charset="0"/>
              </a:rPr>
              <a:t>світла</a:t>
            </a:r>
            <a:br>
              <a:rPr lang="ru-RU" b="1" dirty="0"/>
            </a:br>
            <a:endParaRPr lang="ru-RU" b="1" dirty="0">
              <a:solidFill>
                <a:schemeClr val="accent6">
                  <a:lumMod val="50000"/>
                </a:schemeClr>
              </a:solidFill>
              <a:effectLst/>
              <a:latin typeface="Helvetica Neue" panose="02000503000000020004" pitchFamily="2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D587D19-DBC4-3B4F-99FF-3956FEB5638B}"/>
              </a:ext>
            </a:extLst>
          </p:cNvPr>
          <p:cNvSpPr/>
          <p:nvPr/>
        </p:nvSpPr>
        <p:spPr>
          <a:xfrm>
            <a:off x="-168165" y="1579665"/>
            <a:ext cx="6096000" cy="44685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lnSpc>
                <a:spcPts val="3220"/>
              </a:lnSpc>
              <a:defRPr/>
            </a:pPr>
            <a:r>
              <a:rPr lang="ru-RU" sz="1400" b="1" dirty="0" err="1">
                <a:solidFill>
                  <a:srgbClr val="00B050"/>
                </a:solidFill>
                <a:latin typeface="Helvetica Neue" panose="02000503000000020004" pitchFamily="2" charset="0"/>
              </a:rPr>
              <a:t>Гуртки</a:t>
            </a:r>
            <a:r>
              <a:rPr lang="ru-RU" sz="1400" b="1" dirty="0">
                <a:solidFill>
                  <a:srgbClr val="00B050"/>
                </a:solidFill>
                <a:latin typeface="Helvetica Neue" panose="02000503000000020004" pitchFamily="2" charset="0"/>
              </a:rPr>
              <a:t>, </a:t>
            </a:r>
            <a:r>
              <a:rPr lang="ru-RU" sz="1400" b="1" dirty="0" err="1">
                <a:solidFill>
                  <a:srgbClr val="00B050"/>
                </a:solidFill>
                <a:latin typeface="Helvetica Neue" panose="02000503000000020004" pitchFamily="2" charset="0"/>
              </a:rPr>
              <a:t>які</a:t>
            </a:r>
            <a:r>
              <a:rPr lang="ru-RU" sz="1400" b="1" dirty="0">
                <a:solidFill>
                  <a:srgbClr val="00B050"/>
                </a:solidFill>
                <a:latin typeface="Helvetica Neue" panose="02000503000000020004" pitchFamily="2" charset="0"/>
              </a:rPr>
              <a:t> не </a:t>
            </a:r>
            <a:r>
              <a:rPr lang="ru-RU" sz="1400" b="1" dirty="0" err="1">
                <a:solidFill>
                  <a:srgbClr val="00B050"/>
                </a:solidFill>
                <a:latin typeface="Helvetica Neue" panose="02000503000000020004" pitchFamily="2" charset="0"/>
              </a:rPr>
              <a:t>функціонують</a:t>
            </a:r>
            <a:r>
              <a:rPr lang="ru-RU" sz="1400" b="1" dirty="0">
                <a:solidFill>
                  <a:srgbClr val="00B050"/>
                </a:solidFill>
                <a:latin typeface="Helvetica Neue" panose="02000503000000020004" pitchFamily="2" charset="0"/>
              </a:rPr>
              <a:t> для </a:t>
            </a:r>
            <a:r>
              <a:rPr lang="ru-RU" sz="1400" b="1" dirty="0" err="1">
                <a:solidFill>
                  <a:srgbClr val="00B050"/>
                </a:solidFill>
                <a:latin typeface="Helvetica Neue" panose="02000503000000020004" pitchFamily="2" charset="0"/>
              </a:rPr>
              <a:t>творчого</a:t>
            </a:r>
            <a:r>
              <a:rPr lang="ru-RU" sz="1400" b="1" dirty="0">
                <a:solidFill>
                  <a:srgbClr val="00B050"/>
                </a:solidFill>
                <a:latin typeface="Helvetica Neue" panose="02000503000000020004" pitchFamily="2" charset="0"/>
              </a:rPr>
              <a:t> </a:t>
            </a:r>
            <a:r>
              <a:rPr lang="ru-RU" sz="1400" b="1" dirty="0" err="1">
                <a:solidFill>
                  <a:srgbClr val="00B050"/>
                </a:solidFill>
                <a:latin typeface="Helvetica Neue" panose="02000503000000020004" pitchFamily="2" charset="0"/>
              </a:rPr>
              <a:t>потенціалу</a:t>
            </a:r>
            <a:r>
              <a:rPr lang="ru-RU" sz="1400" b="1" dirty="0">
                <a:solidFill>
                  <a:srgbClr val="00B050"/>
                </a:solidFill>
                <a:latin typeface="Helvetica Neue" panose="02000503000000020004" pitchFamily="2" charset="0"/>
              </a:rPr>
              <a:t> </a:t>
            </a:r>
            <a:r>
              <a:rPr lang="ru-RU" sz="1400" b="1" dirty="0" err="1">
                <a:solidFill>
                  <a:srgbClr val="00B050"/>
                </a:solidFill>
                <a:latin typeface="Helvetica Neue" panose="02000503000000020004" pitchFamily="2" charset="0"/>
              </a:rPr>
              <a:t>дітей</a:t>
            </a:r>
            <a:endParaRPr lang="en-US" sz="1400" b="1" dirty="0">
              <a:solidFill>
                <a:srgbClr val="00B050"/>
              </a:solidFill>
              <a:latin typeface="American Typewriter" panose="02090604020004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AEDD80F-1AE5-5C4B-B216-BC3B6279ADB2}"/>
              </a:ext>
            </a:extLst>
          </p:cNvPr>
          <p:cNvSpPr/>
          <p:nvPr/>
        </p:nvSpPr>
        <p:spPr>
          <a:xfrm>
            <a:off x="175829" y="2131832"/>
            <a:ext cx="3727302" cy="4468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3220"/>
              </a:lnSpc>
              <a:defRPr/>
            </a:pPr>
            <a:r>
              <a:rPr lang="uk-UA" sz="1400" b="1" dirty="0">
                <a:solidFill>
                  <a:srgbClr val="00B050"/>
                </a:solidFill>
                <a:latin typeface="Helvetica Neue" panose="02000503000000020004" pitchFamily="2" charset="0"/>
              </a:rPr>
              <a:t>Втрати коштів, відсутність відвідувачів </a:t>
            </a:r>
            <a:endParaRPr lang="en-US" sz="1400" b="1" dirty="0">
              <a:solidFill>
                <a:srgbClr val="00B050"/>
              </a:solidFill>
              <a:latin typeface="American Typewriter" panose="02090604020004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5A48E8-F7F9-4542-9D2B-2175A86CCBD6}"/>
              </a:ext>
            </a:extLst>
          </p:cNvPr>
          <p:cNvSpPr txBox="1"/>
          <p:nvPr/>
        </p:nvSpPr>
        <p:spPr>
          <a:xfrm>
            <a:off x="175829" y="382083"/>
            <a:ext cx="2752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UA" dirty="0"/>
              <a:t>Маємо декілька проблем</a:t>
            </a:r>
            <a:r>
              <a:rPr lang="uk-UA" dirty="0"/>
              <a:t>: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FB46D82-DF51-8349-9E57-7853CBBA792C}"/>
              </a:ext>
            </a:extLst>
          </p:cNvPr>
          <p:cNvSpPr/>
          <p:nvPr/>
        </p:nvSpPr>
        <p:spPr>
          <a:xfrm>
            <a:off x="175829" y="3243419"/>
            <a:ext cx="9207062" cy="2829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0209" lvl="1" indent="-205105">
              <a:lnSpc>
                <a:spcPts val="2659"/>
              </a:lnSpc>
              <a:buFont typeface="Arial"/>
              <a:buChar char="•"/>
              <a:defRPr/>
            </a:pPr>
            <a:r>
              <a:rPr lang="ru-RU" sz="1600" b="1" i="1" dirty="0" err="1">
                <a:solidFill>
                  <a:schemeClr val="accent3">
                    <a:lumMod val="50000"/>
                  </a:schemeClr>
                </a:solidFill>
              </a:rPr>
              <a:t>Рішення</a:t>
            </a:r>
            <a:r>
              <a:rPr lang="en-US" sz="1600" b="1" i="1" dirty="0">
                <a:solidFill>
                  <a:schemeClr val="accent3">
                    <a:lumMod val="50000"/>
                  </a:schemeClr>
                </a:solidFill>
              </a:rPr>
              <a:t>: </a:t>
            </a:r>
            <a:r>
              <a:rPr lang="ru-RU" sz="1600" b="1" i="1" dirty="0" err="1">
                <a:solidFill>
                  <a:schemeClr val="accent3">
                    <a:lumMod val="50000"/>
                  </a:schemeClr>
                </a:solidFill>
              </a:rPr>
              <a:t>встановлення</a:t>
            </a:r>
            <a:r>
              <a:rPr lang="ru-RU" sz="1600" b="1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600" b="1" i="1" dirty="0" err="1">
                <a:solidFill>
                  <a:schemeClr val="accent3">
                    <a:lumMod val="50000"/>
                  </a:schemeClr>
                </a:solidFill>
              </a:rPr>
              <a:t>сонячних</a:t>
            </a:r>
            <a:r>
              <a:rPr lang="ru-RU" sz="1600" b="1" i="1" dirty="0">
                <a:solidFill>
                  <a:schemeClr val="accent3">
                    <a:lumMod val="50000"/>
                  </a:schemeClr>
                </a:solidFill>
              </a:rPr>
              <a:t> панелей на </a:t>
            </a:r>
            <a:r>
              <a:rPr lang="ru-RU" sz="1600" b="1" i="1" dirty="0" err="1">
                <a:solidFill>
                  <a:schemeClr val="accent3">
                    <a:lumMod val="50000"/>
                  </a:schemeClr>
                </a:solidFill>
              </a:rPr>
              <a:t>дах</a:t>
            </a:r>
            <a:r>
              <a:rPr lang="ru-RU" sz="1600" b="1" i="1" dirty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1600" b="1" i="1" dirty="0" err="1">
                <a:solidFill>
                  <a:schemeClr val="accent3">
                    <a:lumMod val="50000"/>
                  </a:schemeClr>
                </a:solidFill>
              </a:rPr>
              <a:t>бо</a:t>
            </a:r>
            <a:r>
              <a:rPr lang="ru-RU" sz="1600" b="1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600" b="1" i="1" dirty="0" err="1">
                <a:solidFill>
                  <a:schemeClr val="accent3">
                    <a:lumMod val="50000"/>
                  </a:schemeClr>
                </a:solidFill>
              </a:rPr>
              <a:t>площа</a:t>
            </a:r>
            <a:r>
              <a:rPr lang="ru-RU" sz="1600" b="1" i="1" dirty="0">
                <a:solidFill>
                  <a:schemeClr val="accent3">
                    <a:lumMod val="50000"/>
                  </a:schemeClr>
                </a:solidFill>
              </a:rPr>
              <a:t> у </a:t>
            </a:r>
            <a:r>
              <a:rPr lang="ru-RU" sz="1600" b="1" i="1" dirty="0" err="1">
                <a:solidFill>
                  <a:schemeClr val="accent3">
                    <a:lumMod val="50000"/>
                  </a:schemeClr>
                </a:solidFill>
              </a:rPr>
              <a:t>розмірі</a:t>
            </a:r>
            <a:r>
              <a:rPr lang="ru-RU" sz="1600" b="1" i="1" dirty="0">
                <a:solidFill>
                  <a:schemeClr val="accent3">
                    <a:lumMod val="50000"/>
                  </a:schemeClr>
                </a:solidFill>
              </a:rPr>
              <a:t> 5299 м2 </a:t>
            </a:r>
            <a:r>
              <a:rPr lang="ru-RU" sz="1600" b="1" i="1" dirty="0" err="1">
                <a:solidFill>
                  <a:schemeClr val="accent3">
                    <a:lumMod val="50000"/>
                  </a:schemeClr>
                </a:solidFill>
              </a:rPr>
              <a:t>це</a:t>
            </a:r>
            <a:r>
              <a:rPr lang="ru-RU" sz="1600" b="1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600" b="1" i="1" dirty="0" err="1">
                <a:solidFill>
                  <a:schemeClr val="accent3">
                    <a:lumMod val="50000"/>
                  </a:schemeClr>
                </a:solidFill>
              </a:rPr>
              <a:t>дозволяє</a:t>
            </a:r>
            <a:r>
              <a:rPr lang="ru-RU" sz="1600" b="1" i="1" dirty="0">
                <a:solidFill>
                  <a:schemeClr val="accent3">
                    <a:lumMod val="50000"/>
                  </a:schemeClr>
                </a:solidFill>
              </a:rPr>
              <a:t>. </a:t>
            </a:r>
            <a:r>
              <a:rPr lang="ru-RU" sz="1600" b="1" i="1" dirty="0" err="1">
                <a:solidFill>
                  <a:schemeClr val="accent3">
                    <a:lumMod val="50000"/>
                  </a:schemeClr>
                </a:solidFill>
              </a:rPr>
              <a:t>Також</a:t>
            </a:r>
            <a:r>
              <a:rPr lang="ru-RU" sz="1600" b="1" i="1" dirty="0">
                <a:solidFill>
                  <a:schemeClr val="accent3">
                    <a:lumMod val="50000"/>
                  </a:schemeClr>
                </a:solidFill>
              </a:rPr>
              <a:t> ми </a:t>
            </a:r>
            <a:r>
              <a:rPr lang="ru-RU" sz="1600" b="1" i="1" dirty="0" err="1">
                <a:solidFill>
                  <a:schemeClr val="accent3">
                    <a:lumMod val="50000"/>
                  </a:schemeClr>
                </a:solidFill>
              </a:rPr>
              <a:t>хотіли</a:t>
            </a:r>
            <a:r>
              <a:rPr lang="ru-RU" sz="1600" b="1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600" b="1" i="1" dirty="0" err="1">
                <a:solidFill>
                  <a:schemeClr val="accent3">
                    <a:lumMod val="50000"/>
                  </a:schemeClr>
                </a:solidFill>
              </a:rPr>
              <a:t>встановити</a:t>
            </a:r>
            <a:r>
              <a:rPr lang="ru-RU" sz="1600" b="1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600" b="1" i="1" dirty="0" err="1">
                <a:solidFill>
                  <a:schemeClr val="accent3">
                    <a:lumMod val="50000"/>
                  </a:schemeClr>
                </a:solidFill>
              </a:rPr>
              <a:t>акумулятори</a:t>
            </a:r>
            <a:r>
              <a:rPr lang="ru-RU" sz="1600" b="1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600" b="1" i="1" dirty="0" err="1">
                <a:solidFill>
                  <a:schemeClr val="accent3">
                    <a:lumMod val="50000"/>
                  </a:schemeClr>
                </a:solidFill>
              </a:rPr>
              <a:t>задля</a:t>
            </a:r>
            <a:r>
              <a:rPr lang="ru-RU" sz="1600" b="1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600" b="1" i="1" dirty="0" err="1">
                <a:solidFill>
                  <a:schemeClr val="accent3">
                    <a:lumMod val="50000"/>
                  </a:schemeClr>
                </a:solidFill>
              </a:rPr>
              <a:t>накопичення</a:t>
            </a:r>
            <a:r>
              <a:rPr lang="ru-RU" sz="1600" b="1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600" b="1" i="1" dirty="0" err="1">
                <a:solidFill>
                  <a:schemeClr val="accent3">
                    <a:lumMod val="50000"/>
                  </a:schemeClr>
                </a:solidFill>
              </a:rPr>
              <a:t>електричної</a:t>
            </a:r>
            <a:r>
              <a:rPr lang="ru-RU" sz="1600" b="1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600" b="1" i="1" dirty="0" err="1">
                <a:solidFill>
                  <a:schemeClr val="accent3">
                    <a:lumMod val="50000"/>
                  </a:schemeClr>
                </a:solidFill>
              </a:rPr>
              <a:t>енергії</a:t>
            </a:r>
            <a:r>
              <a:rPr lang="ru-RU" sz="1600" b="1" i="1" dirty="0">
                <a:solidFill>
                  <a:schemeClr val="accent3">
                    <a:lumMod val="50000"/>
                  </a:schemeClr>
                </a:solidFill>
              </a:rPr>
              <a:t> але </a:t>
            </a:r>
            <a:r>
              <a:rPr lang="ru-RU" sz="1600" b="1" i="1" dirty="0" err="1">
                <a:solidFill>
                  <a:schemeClr val="accent3">
                    <a:lumMod val="50000"/>
                  </a:schemeClr>
                </a:solidFill>
              </a:rPr>
              <a:t>розрахунки</a:t>
            </a:r>
            <a:r>
              <a:rPr lang="ru-RU" sz="1600" b="1" i="1" dirty="0">
                <a:solidFill>
                  <a:schemeClr val="accent3">
                    <a:lumMod val="50000"/>
                  </a:schemeClr>
                </a:solidFill>
              </a:rPr>
              <a:t> показали, </a:t>
            </a:r>
            <a:r>
              <a:rPr lang="ru-RU" sz="1600" b="1" i="1" dirty="0" err="1">
                <a:solidFill>
                  <a:schemeClr val="accent3">
                    <a:lumMod val="50000"/>
                  </a:schemeClr>
                </a:solidFill>
              </a:rPr>
              <a:t>що</a:t>
            </a:r>
            <a:r>
              <a:rPr lang="ru-RU" sz="1600" b="1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600" b="1" i="1" dirty="0" err="1">
                <a:solidFill>
                  <a:schemeClr val="accent3">
                    <a:lumMod val="50000"/>
                  </a:schemeClr>
                </a:solidFill>
              </a:rPr>
              <a:t>це</a:t>
            </a:r>
            <a:r>
              <a:rPr lang="ru-RU" sz="1600" b="1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600" b="1" i="1" dirty="0" err="1">
                <a:solidFill>
                  <a:schemeClr val="accent3">
                    <a:lumMod val="50000"/>
                  </a:schemeClr>
                </a:solidFill>
              </a:rPr>
              <a:t>економічно</a:t>
            </a:r>
            <a:r>
              <a:rPr lang="ru-RU" sz="1600" b="1" i="1" dirty="0">
                <a:solidFill>
                  <a:schemeClr val="accent3">
                    <a:lumMod val="50000"/>
                  </a:schemeClr>
                </a:solidFill>
              </a:rPr>
              <a:t> не </a:t>
            </a:r>
            <a:r>
              <a:rPr lang="ru-RU" sz="1600" b="1" i="1" dirty="0" err="1">
                <a:solidFill>
                  <a:schemeClr val="accent3">
                    <a:lumMod val="50000"/>
                  </a:schemeClr>
                </a:solidFill>
              </a:rPr>
              <a:t>вигідно</a:t>
            </a:r>
            <a:r>
              <a:rPr lang="ru-RU" sz="1600" b="1" i="1" dirty="0">
                <a:solidFill>
                  <a:schemeClr val="accent3">
                    <a:lumMod val="50000"/>
                  </a:schemeClr>
                </a:solidFill>
              </a:rPr>
              <a:t>, але </a:t>
            </a:r>
            <a:r>
              <a:rPr lang="ru-RU" sz="1600" b="1" i="1" dirty="0" err="1">
                <a:solidFill>
                  <a:schemeClr val="accent3">
                    <a:lumMod val="50000"/>
                  </a:schemeClr>
                </a:solidFill>
              </a:rPr>
              <a:t>є</a:t>
            </a:r>
            <a:r>
              <a:rPr lang="ru-RU" sz="1600" b="1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600" b="1" i="1" dirty="0" err="1">
                <a:solidFill>
                  <a:schemeClr val="accent3">
                    <a:lumMod val="50000"/>
                  </a:schemeClr>
                </a:solidFill>
              </a:rPr>
              <a:t>перевага</a:t>
            </a:r>
            <a:r>
              <a:rPr lang="ru-RU" sz="1600" b="1" i="1" dirty="0">
                <a:solidFill>
                  <a:schemeClr val="accent3">
                    <a:lumMod val="50000"/>
                  </a:schemeClr>
                </a:solidFill>
              </a:rPr>
              <a:t> в </a:t>
            </a:r>
            <a:r>
              <a:rPr lang="ru-RU" sz="1600" b="1" i="1" dirty="0" err="1">
                <a:solidFill>
                  <a:schemeClr val="accent3">
                    <a:lumMod val="50000"/>
                  </a:schemeClr>
                </a:solidFill>
              </a:rPr>
              <a:t>застрахованості</a:t>
            </a:r>
            <a:r>
              <a:rPr lang="ru-RU" sz="1600" b="1" i="1" dirty="0">
                <a:solidFill>
                  <a:schemeClr val="accent3">
                    <a:lumMod val="50000"/>
                  </a:schemeClr>
                </a:solidFill>
              </a:rPr>
              <a:t> та </a:t>
            </a:r>
            <a:r>
              <a:rPr lang="ru-RU" sz="1600" b="1" i="1" dirty="0" err="1">
                <a:solidFill>
                  <a:schemeClr val="accent3">
                    <a:lumMod val="50000"/>
                  </a:schemeClr>
                </a:solidFill>
              </a:rPr>
              <a:t>впевненості</a:t>
            </a:r>
            <a:r>
              <a:rPr lang="ru-RU" sz="1600" b="1" i="1" dirty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1600" b="1" i="1" dirty="0" err="1">
                <a:solidFill>
                  <a:schemeClr val="accent3">
                    <a:lumMod val="50000"/>
                  </a:schemeClr>
                </a:solidFill>
              </a:rPr>
              <a:t>тож</a:t>
            </a:r>
            <a:r>
              <a:rPr lang="ru-RU" sz="1600" b="1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600" b="1" i="1" dirty="0" err="1">
                <a:solidFill>
                  <a:schemeClr val="accent3">
                    <a:lumMod val="50000"/>
                  </a:schemeClr>
                </a:solidFill>
              </a:rPr>
              <a:t>гадаємо</a:t>
            </a:r>
            <a:r>
              <a:rPr lang="ru-RU" sz="1600" b="1" i="1" dirty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1600" b="1" i="1" dirty="0" err="1">
                <a:solidFill>
                  <a:schemeClr val="accent3">
                    <a:lumMod val="50000"/>
                  </a:schemeClr>
                </a:solidFill>
              </a:rPr>
              <a:t>що</a:t>
            </a:r>
            <a:r>
              <a:rPr lang="ru-RU" sz="1600" b="1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600" b="1" i="1" dirty="0" err="1">
                <a:solidFill>
                  <a:schemeClr val="accent3">
                    <a:lumMod val="50000"/>
                  </a:schemeClr>
                </a:solidFill>
              </a:rPr>
              <a:t>саме</a:t>
            </a:r>
            <a:r>
              <a:rPr lang="ru-RU" sz="1600" b="1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600" b="1" i="1" dirty="0" err="1">
                <a:solidFill>
                  <a:schemeClr val="accent3">
                    <a:lumMod val="50000"/>
                  </a:schemeClr>
                </a:solidFill>
              </a:rPr>
              <a:t>цей</a:t>
            </a:r>
            <a:r>
              <a:rPr lang="ru-RU" sz="1600" b="1" i="1" dirty="0">
                <a:solidFill>
                  <a:schemeClr val="accent3">
                    <a:lumMod val="50000"/>
                  </a:schemeClr>
                </a:solidFill>
              </a:rPr>
              <a:t> момент </a:t>
            </a:r>
            <a:r>
              <a:rPr lang="ru-RU" sz="1600" b="1" i="1" dirty="0" err="1">
                <a:solidFill>
                  <a:schemeClr val="accent3">
                    <a:lumMod val="50000"/>
                  </a:schemeClr>
                </a:solidFill>
              </a:rPr>
              <a:t>потрібно</a:t>
            </a:r>
            <a:r>
              <a:rPr lang="ru-RU" sz="1600" b="1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600" b="1" i="1" dirty="0" err="1">
                <a:solidFill>
                  <a:schemeClr val="accent3">
                    <a:lumMod val="50000"/>
                  </a:schemeClr>
                </a:solidFill>
              </a:rPr>
              <a:t>вирішити</a:t>
            </a:r>
            <a:r>
              <a:rPr lang="ru-RU" sz="1600" b="1" i="1" dirty="0">
                <a:solidFill>
                  <a:schemeClr val="accent3">
                    <a:lumMod val="50000"/>
                  </a:schemeClr>
                </a:solidFill>
              </a:rPr>
              <a:t> самому МПК.</a:t>
            </a:r>
            <a:br>
              <a:rPr lang="ru-RU" sz="1600" b="1" i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1600" b="1" i="1" dirty="0">
                <a:solidFill>
                  <a:schemeClr val="accent3">
                    <a:lumMod val="50000"/>
                  </a:schemeClr>
                </a:solidFill>
              </a:rPr>
              <a:t>На нашу думку, </a:t>
            </a:r>
            <a:r>
              <a:rPr lang="ru-RU" sz="1600" b="1" i="1" dirty="0" err="1">
                <a:solidFill>
                  <a:schemeClr val="accent3">
                    <a:lumMod val="50000"/>
                  </a:schemeClr>
                </a:solidFill>
              </a:rPr>
              <a:t>краще</a:t>
            </a:r>
            <a:r>
              <a:rPr lang="ru-RU" sz="1600" b="1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600" b="1" i="1" dirty="0" err="1">
                <a:solidFill>
                  <a:schemeClr val="accent3">
                    <a:lumMod val="50000"/>
                  </a:schemeClr>
                </a:solidFill>
              </a:rPr>
              <a:t>встановити</a:t>
            </a:r>
            <a:r>
              <a:rPr lang="ru-RU" sz="1600" b="1" i="1" dirty="0">
                <a:solidFill>
                  <a:schemeClr val="accent3">
                    <a:lumMod val="50000"/>
                  </a:schemeClr>
                </a:solidFill>
              </a:rPr>
              <a:t> АСКОЕ та </a:t>
            </a:r>
            <a:r>
              <a:rPr lang="ru-RU" sz="1600" b="1" i="1" dirty="0" err="1">
                <a:solidFill>
                  <a:schemeClr val="accent3">
                    <a:lumMod val="50000"/>
                  </a:schemeClr>
                </a:solidFill>
              </a:rPr>
              <a:t>продавати</a:t>
            </a:r>
            <a:r>
              <a:rPr lang="ru-RU" sz="1600" b="1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600" b="1" i="1" dirty="0" err="1">
                <a:solidFill>
                  <a:schemeClr val="accent3">
                    <a:lumMod val="50000"/>
                  </a:schemeClr>
                </a:solidFill>
              </a:rPr>
              <a:t>надлишки</a:t>
            </a:r>
            <a:r>
              <a:rPr lang="ru-RU" sz="1600" b="1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600" b="1" i="1" dirty="0" err="1">
                <a:solidFill>
                  <a:schemeClr val="accent3">
                    <a:lumMod val="50000"/>
                  </a:schemeClr>
                </a:solidFill>
              </a:rPr>
              <a:t>електричної</a:t>
            </a:r>
            <a:r>
              <a:rPr lang="ru-RU" sz="1600" b="1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600" b="1" i="1" dirty="0" err="1">
                <a:solidFill>
                  <a:schemeClr val="accent3">
                    <a:lumMod val="50000"/>
                  </a:schemeClr>
                </a:solidFill>
              </a:rPr>
              <a:t>енергії</a:t>
            </a:r>
            <a:r>
              <a:rPr lang="ru-RU" sz="1600" b="1" i="1" dirty="0">
                <a:solidFill>
                  <a:schemeClr val="accent3">
                    <a:lumMod val="50000"/>
                  </a:schemeClr>
                </a:solidFill>
              </a:rPr>
              <a:t> в мережу та </a:t>
            </a:r>
            <a:r>
              <a:rPr lang="ru-RU" sz="1600" b="1" i="1" dirty="0" err="1">
                <a:solidFill>
                  <a:schemeClr val="accent3">
                    <a:lumMod val="50000"/>
                  </a:schemeClr>
                </a:solidFill>
              </a:rPr>
              <a:t>брати</a:t>
            </a:r>
            <a:r>
              <a:rPr lang="ru-RU" sz="1600" b="1" i="1" dirty="0">
                <a:solidFill>
                  <a:schemeClr val="accent3">
                    <a:lumMod val="50000"/>
                  </a:schemeClr>
                </a:solidFill>
              </a:rPr>
              <a:t> з </a:t>
            </a:r>
            <a:r>
              <a:rPr lang="ru-RU" sz="1600" b="1" i="1" dirty="0" err="1">
                <a:solidFill>
                  <a:schemeClr val="accent3">
                    <a:lumMod val="50000"/>
                  </a:schemeClr>
                </a:solidFill>
              </a:rPr>
              <a:t>мережі</a:t>
            </a:r>
            <a:r>
              <a:rPr lang="ru-RU" sz="1600" b="1" i="1" dirty="0">
                <a:solidFill>
                  <a:schemeClr val="accent3">
                    <a:lumMod val="50000"/>
                  </a:schemeClr>
                </a:solidFill>
              </a:rPr>
              <a:t> по </a:t>
            </a:r>
            <a:r>
              <a:rPr lang="ru-RU" sz="1600" b="1" i="1" dirty="0" err="1">
                <a:solidFill>
                  <a:schemeClr val="accent3">
                    <a:lumMod val="50000"/>
                  </a:schemeClr>
                </a:solidFill>
              </a:rPr>
              <a:t>потребі</a:t>
            </a:r>
            <a:r>
              <a:rPr lang="ru-RU" sz="1600" b="1" i="1" dirty="0">
                <a:solidFill>
                  <a:schemeClr val="accent3">
                    <a:lumMod val="50000"/>
                  </a:schemeClr>
                </a:solidFill>
              </a:rPr>
              <a:t>.</a:t>
            </a:r>
          </a:p>
          <a:p>
            <a:pPr marL="410209" lvl="1" indent="-205105">
              <a:lnSpc>
                <a:spcPts val="2659"/>
              </a:lnSpc>
              <a:buFont typeface="Arial"/>
              <a:buChar char="•"/>
              <a:defRPr/>
            </a:pPr>
            <a:r>
              <a:rPr lang="ru-RU" sz="1600" b="1" i="1" dirty="0" err="1">
                <a:solidFill>
                  <a:schemeClr val="accent3">
                    <a:lumMod val="50000"/>
                  </a:schemeClr>
                </a:solidFill>
              </a:rPr>
              <a:t>Зауважимо</a:t>
            </a:r>
            <a:r>
              <a:rPr lang="ru-RU" sz="1600" b="1" i="1" dirty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1600" b="1" i="1" dirty="0" err="1">
                <a:solidFill>
                  <a:schemeClr val="accent3">
                    <a:lumMod val="50000"/>
                  </a:schemeClr>
                </a:solidFill>
              </a:rPr>
              <a:t>що</a:t>
            </a:r>
            <a:r>
              <a:rPr lang="ru-RU" sz="1600" b="1" i="1" dirty="0">
                <a:solidFill>
                  <a:schemeClr val="accent3">
                    <a:lumMod val="50000"/>
                  </a:schemeClr>
                </a:solidFill>
              </a:rPr>
              <a:t> стати </a:t>
            </a:r>
            <a:r>
              <a:rPr lang="ru-RU" sz="1600" b="1" i="1" dirty="0" err="1">
                <a:solidFill>
                  <a:schemeClr val="accent3">
                    <a:lumMod val="50000"/>
                  </a:schemeClr>
                </a:solidFill>
              </a:rPr>
              <a:t>енергонезалежними</a:t>
            </a:r>
            <a:r>
              <a:rPr lang="ru-RU" sz="1600" b="1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600" b="1" i="1" dirty="0" err="1">
                <a:solidFill>
                  <a:schemeClr val="accent3">
                    <a:lumMod val="50000"/>
                  </a:schemeClr>
                </a:solidFill>
              </a:rPr>
              <a:t>повністю</a:t>
            </a:r>
            <a:r>
              <a:rPr lang="ru-RU" sz="1600" b="1" i="1" dirty="0">
                <a:solidFill>
                  <a:schemeClr val="accent3">
                    <a:lumMod val="50000"/>
                  </a:schemeClr>
                </a:solidFill>
              </a:rPr>
              <a:t>, на жаль, </a:t>
            </a:r>
            <a:r>
              <a:rPr lang="ru-RU" sz="1600" b="1" i="1" dirty="0" err="1">
                <a:solidFill>
                  <a:schemeClr val="accent3">
                    <a:lumMod val="50000"/>
                  </a:schemeClr>
                </a:solidFill>
              </a:rPr>
              <a:t>майже</a:t>
            </a:r>
            <a:r>
              <a:rPr lang="ru-RU" sz="1600" b="1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600" b="1" i="1" dirty="0" err="1">
                <a:solidFill>
                  <a:schemeClr val="accent3">
                    <a:lumMod val="50000"/>
                  </a:schemeClr>
                </a:solidFill>
              </a:rPr>
              <a:t>неможливо</a:t>
            </a:r>
            <a:r>
              <a:rPr lang="ru-RU" sz="1600" b="1" i="1" dirty="0">
                <a:solidFill>
                  <a:schemeClr val="accent3">
                    <a:lumMod val="50000"/>
                  </a:schemeClr>
                </a:solidFill>
              </a:rPr>
              <a:t>, але </a:t>
            </a:r>
            <a:r>
              <a:rPr lang="ru-RU" sz="1600" b="1" i="1" dirty="0" err="1">
                <a:solidFill>
                  <a:schemeClr val="accent3">
                    <a:lumMod val="50000"/>
                  </a:schemeClr>
                </a:solidFill>
              </a:rPr>
              <a:t>зменшити</a:t>
            </a:r>
            <a:r>
              <a:rPr lang="ru-RU" sz="1600" b="1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600" b="1" i="1" dirty="0" err="1">
                <a:solidFill>
                  <a:schemeClr val="accent3">
                    <a:lumMod val="50000"/>
                  </a:schemeClr>
                </a:solidFill>
              </a:rPr>
              <a:t>споживання</a:t>
            </a:r>
            <a:r>
              <a:rPr lang="ru-RU" sz="1600" b="1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600" b="1" i="1" dirty="0" err="1">
                <a:solidFill>
                  <a:schemeClr val="accent3">
                    <a:lumMod val="50000"/>
                  </a:schemeClr>
                </a:solidFill>
              </a:rPr>
              <a:t>від</a:t>
            </a:r>
            <a:r>
              <a:rPr lang="ru-RU" sz="1600" b="1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600" b="1" i="1" dirty="0" err="1">
                <a:solidFill>
                  <a:schemeClr val="accent3">
                    <a:lumMod val="50000"/>
                  </a:schemeClr>
                </a:solidFill>
              </a:rPr>
              <a:t>електромереж</a:t>
            </a:r>
            <a:r>
              <a:rPr lang="ru-RU" sz="1600" b="1" i="1" dirty="0">
                <a:solidFill>
                  <a:schemeClr val="accent3">
                    <a:lumMod val="50000"/>
                  </a:schemeClr>
                </a:solidFill>
              </a:rPr>
              <a:t> наша </a:t>
            </a:r>
            <a:r>
              <a:rPr lang="ru-RU" sz="1600" b="1" i="1" dirty="0" err="1">
                <a:solidFill>
                  <a:schemeClr val="accent3">
                    <a:lumMod val="50000"/>
                  </a:schemeClr>
                </a:solidFill>
              </a:rPr>
              <a:t>основна</a:t>
            </a:r>
            <a:r>
              <a:rPr lang="ru-RU" sz="1600" b="1" i="1" dirty="0">
                <a:solidFill>
                  <a:schemeClr val="accent3">
                    <a:lumMod val="50000"/>
                  </a:schemeClr>
                </a:solidFill>
              </a:rPr>
              <a:t> мета.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8A6BBED-B7AC-6B49-A7BB-A7D0E3D119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9967" y="-443437"/>
            <a:ext cx="4046204" cy="4046204"/>
          </a:xfrm>
          <a:prstGeom prst="rect">
            <a:avLst/>
          </a:prstGeom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id="{DA4FF022-6EA1-8F42-B6C2-1F65B1B12CDF}"/>
              </a:ext>
            </a:extLst>
          </p:cNvPr>
          <p:cNvSpPr/>
          <p:nvPr/>
        </p:nvSpPr>
        <p:spPr>
          <a:xfrm>
            <a:off x="10897524" y="5726187"/>
            <a:ext cx="964602" cy="930689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21EA5A95-BC8B-FB4E-968E-DFCC8684969A}"/>
              </a:ext>
            </a:extLst>
          </p:cNvPr>
          <p:cNvSpPr/>
          <p:nvPr/>
        </p:nvSpPr>
        <p:spPr>
          <a:xfrm>
            <a:off x="10375947" y="3255642"/>
            <a:ext cx="1003878" cy="99848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7BFFFE3E-9424-364E-B29A-D21623867EFF}"/>
              </a:ext>
            </a:extLst>
          </p:cNvPr>
          <p:cNvSpPr/>
          <p:nvPr/>
        </p:nvSpPr>
        <p:spPr>
          <a:xfrm>
            <a:off x="6814549" y="1093600"/>
            <a:ext cx="814550" cy="78827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682811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E29DD32-7AC3-2E42-B884-4FBDF1C22656}"/>
              </a:ext>
            </a:extLst>
          </p:cNvPr>
          <p:cNvSpPr/>
          <p:nvPr/>
        </p:nvSpPr>
        <p:spPr>
          <a:xfrm>
            <a:off x="127233" y="147079"/>
            <a:ext cx="3065263" cy="3815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Bef>
                <a:spcPts val="500"/>
              </a:spcBef>
              <a:spcAft>
                <a:spcPts val="1200"/>
              </a:spcAft>
              <a:buClr>
                <a:srgbClr val="595959"/>
              </a:buClr>
              <a:buSzPts val="1400"/>
            </a:pPr>
            <a:r>
              <a:rPr lang="ru-RU" b="1" kern="0" cap="all" dirty="0">
                <a:solidFill>
                  <a:srgbClr val="434343"/>
                </a:solidFill>
                <a:latin typeface="Century Gothic" panose="020B0502020202020204" pitchFamily="34" charset="0"/>
              </a:rPr>
              <a:t>2. </a:t>
            </a:r>
            <a:r>
              <a:rPr lang="ru-RU" b="1" kern="0" cap="all" dirty="0" err="1">
                <a:solidFill>
                  <a:srgbClr val="434343"/>
                </a:solidFill>
                <a:latin typeface="Century Gothic" panose="020B0502020202020204" pitchFamily="34" charset="0"/>
              </a:rPr>
              <a:t>Місія</a:t>
            </a:r>
            <a:r>
              <a:rPr lang="ru-RU" b="1" kern="0" cap="all" dirty="0">
                <a:solidFill>
                  <a:srgbClr val="434343"/>
                </a:solidFill>
                <a:latin typeface="Century Gothic" panose="020B0502020202020204" pitchFamily="34" charset="0"/>
              </a:rPr>
              <a:t> та </a:t>
            </a:r>
            <a:r>
              <a:rPr lang="ru-RU" b="1" kern="0" cap="all" dirty="0" err="1">
                <a:solidFill>
                  <a:srgbClr val="434343"/>
                </a:solidFill>
                <a:latin typeface="Century Gothic" panose="020B0502020202020204" pitchFamily="34" charset="0"/>
              </a:rPr>
              <a:t>Візія</a:t>
            </a:r>
            <a:r>
              <a:rPr lang="ru-RU" b="1" kern="0" cap="all" dirty="0">
                <a:solidFill>
                  <a:srgbClr val="434343"/>
                </a:solidFill>
                <a:latin typeface="Century Gothic" panose="020B0502020202020204" pitchFamily="34" charset="0"/>
              </a:rPr>
              <a:t> проекту</a:t>
            </a:r>
            <a:endParaRPr lang="ru-UA" b="1" kern="0" cap="all" dirty="0">
              <a:solidFill>
                <a:srgbClr val="434343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867A66F-0DBE-9F40-B1B8-5F746988586C}"/>
              </a:ext>
            </a:extLst>
          </p:cNvPr>
          <p:cNvSpPr/>
          <p:nvPr/>
        </p:nvSpPr>
        <p:spPr>
          <a:xfrm>
            <a:off x="127233" y="684495"/>
            <a:ext cx="8607972" cy="2119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+mj-lt"/>
              <a:buAutoNum type="arabicPeriod"/>
              <a:tabLst>
                <a:tab pos="685800" algn="l"/>
              </a:tabLst>
            </a:pPr>
            <a:r>
              <a:rPr lang="uk-UA" dirty="0">
                <a:solidFill>
                  <a:srgbClr val="000000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Місія – зробити МПК частково енергонезалежним. Надати можливість покривати свої денні потреби за рахунок сонячних електростанцій. </a:t>
            </a:r>
            <a:endParaRPr lang="ru-UA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  <a:tabLst>
                <a:tab pos="685800" algn="l"/>
              </a:tabLst>
            </a:pPr>
            <a:r>
              <a:rPr lang="uk-UA" dirty="0" err="1">
                <a:solidFill>
                  <a:srgbClr val="000000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Візія</a:t>
            </a:r>
            <a:r>
              <a:rPr lang="uk-UA" dirty="0">
                <a:solidFill>
                  <a:srgbClr val="000000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 - забезпечити значне зниження витрат за електроенергію. Та заощаджені кошти витратити на покращення рівню проведених заходів. </a:t>
            </a:r>
            <a:endParaRPr lang="ru-UA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BC22043-C11F-F34E-9553-240576011B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7209" y="1401960"/>
            <a:ext cx="4046204" cy="4046204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3F9C8C2-7229-1248-993A-14A8667B611C}"/>
              </a:ext>
            </a:extLst>
          </p:cNvPr>
          <p:cNvSpPr/>
          <p:nvPr/>
        </p:nvSpPr>
        <p:spPr>
          <a:xfrm>
            <a:off x="127233" y="3233375"/>
            <a:ext cx="5055476" cy="383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ru-RU" b="1" kern="0" cap="all" dirty="0">
                <a:solidFill>
                  <a:srgbClr val="434343"/>
                </a:solidFill>
                <a:latin typeface="Arial" panose="020B0604020202020204" pitchFamily="34" charset="0"/>
              </a:rPr>
              <a:t>3. </a:t>
            </a:r>
            <a:r>
              <a:rPr lang="ru-RU" b="1" kern="0" cap="all" dirty="0" err="1">
                <a:solidFill>
                  <a:srgbClr val="434343"/>
                </a:solidFill>
                <a:latin typeface="Century Gothic" panose="020B0502020202020204" pitchFamily="34" charset="0"/>
              </a:rPr>
              <a:t>Загальна</a:t>
            </a:r>
            <a:r>
              <a:rPr lang="ru-RU" b="1" kern="0" cap="all" dirty="0">
                <a:solidFill>
                  <a:srgbClr val="434343"/>
                </a:solidFill>
                <a:latin typeface="Century Gothic" panose="020B0502020202020204" pitchFamily="34" charset="0"/>
              </a:rPr>
              <a:t> </a:t>
            </a:r>
            <a:r>
              <a:rPr lang="ru-RU" b="1" kern="0" cap="all" dirty="0" err="1">
                <a:solidFill>
                  <a:srgbClr val="434343"/>
                </a:solidFill>
                <a:latin typeface="Century Gothic" panose="020B0502020202020204" pitchFamily="34" charset="0"/>
              </a:rPr>
              <a:t>інформація</a:t>
            </a:r>
            <a:r>
              <a:rPr lang="ru-RU" b="1" kern="0" cap="all" dirty="0">
                <a:solidFill>
                  <a:srgbClr val="434343"/>
                </a:solidFill>
                <a:latin typeface="Century Gothic" panose="020B0502020202020204" pitchFamily="34" charset="0"/>
              </a:rPr>
              <a:t> про проект</a:t>
            </a:r>
            <a:endParaRPr lang="ru-UA" b="1" kern="0" cap="all" dirty="0">
              <a:solidFill>
                <a:srgbClr val="434343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F52D558-0374-9E4C-BAD2-9040073BDA4D}"/>
              </a:ext>
            </a:extLst>
          </p:cNvPr>
          <p:cNvSpPr/>
          <p:nvPr/>
        </p:nvSpPr>
        <p:spPr>
          <a:xfrm>
            <a:off x="279029" y="3588771"/>
            <a:ext cx="1468159" cy="3808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tabLst>
                <a:tab pos="685800" algn="l"/>
              </a:tabLst>
            </a:pPr>
            <a:r>
              <a:rPr lang="uk-UA" sz="1400" dirty="0">
                <a:highlight>
                  <a:srgbClr val="00FFFF"/>
                </a:highlight>
              </a:rPr>
              <a:t>НАЗВА ПРОЄКТУ</a:t>
            </a:r>
            <a:r>
              <a:rPr lang="ru-UA" sz="1400" dirty="0">
                <a:effectLst/>
                <a:highlight>
                  <a:srgbClr val="00FFFF"/>
                </a:highlight>
              </a:rPr>
              <a:t> </a:t>
            </a:r>
            <a:endParaRPr lang="ru-UA" sz="2000" dirty="0">
              <a:effectLst/>
              <a:highlight>
                <a:srgbClr val="00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DDD5CF6-95A7-FC40-B75B-0FDA040B343B}"/>
              </a:ext>
            </a:extLst>
          </p:cNvPr>
          <p:cNvSpPr/>
          <p:nvPr/>
        </p:nvSpPr>
        <p:spPr>
          <a:xfrm>
            <a:off x="234339" y="3779207"/>
            <a:ext cx="5711820" cy="5791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tabLst>
                <a:tab pos="685800" algn="l"/>
              </a:tabLst>
            </a:pPr>
            <a:r>
              <a:rPr lang="uk-UA" sz="2400" dirty="0">
                <a:solidFill>
                  <a:srgbClr val="000000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Міський Палац культури в </a:t>
            </a:r>
            <a:r>
              <a:rPr lang="uk-UA" sz="2400" dirty="0" err="1">
                <a:solidFill>
                  <a:srgbClr val="000000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Бердичеві</a:t>
            </a:r>
            <a:endParaRPr lang="ru-UA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5C52B9A-46AD-4E44-A156-55C707274B87}"/>
              </a:ext>
            </a:extLst>
          </p:cNvPr>
          <p:cNvSpPr/>
          <p:nvPr/>
        </p:nvSpPr>
        <p:spPr>
          <a:xfrm>
            <a:off x="279029" y="4222704"/>
            <a:ext cx="2594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400" dirty="0">
                <a:highlight>
                  <a:srgbClr val="00FFFF"/>
                </a:highlight>
              </a:rPr>
              <a:t>ПІБ РОЗРОБНИКІВ (КОМАНДИ</a:t>
            </a:r>
            <a:r>
              <a:rPr lang="uk-UA" dirty="0">
                <a:solidFill>
                  <a:srgbClr val="000000"/>
                </a:solidFill>
                <a:highlight>
                  <a:srgbClr val="00FFFF"/>
                </a:highlight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)</a:t>
            </a:r>
            <a:r>
              <a:rPr lang="ru-UA" dirty="0">
                <a:effectLst/>
                <a:highlight>
                  <a:srgbClr val="00FFFF"/>
                </a:highlight>
              </a:rPr>
              <a:t> </a:t>
            </a:r>
            <a:endParaRPr lang="ru-UA" dirty="0">
              <a:highlight>
                <a:srgbClr val="00FFFF"/>
              </a:highlight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BBA2702-22FE-844D-AFFA-B776A7F914DC}"/>
              </a:ext>
            </a:extLst>
          </p:cNvPr>
          <p:cNvSpPr/>
          <p:nvPr/>
        </p:nvSpPr>
        <p:spPr>
          <a:xfrm>
            <a:off x="279029" y="4585061"/>
            <a:ext cx="6096000" cy="150810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tabLst>
                <a:tab pos="685800" algn="l"/>
              </a:tabLst>
            </a:pPr>
            <a:r>
              <a:rPr lang="uk-UA" dirty="0" err="1">
                <a:solidFill>
                  <a:srgbClr val="000000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Мартишина</a:t>
            </a:r>
            <a:r>
              <a:rPr lang="uk-UA" dirty="0">
                <a:solidFill>
                  <a:srgbClr val="000000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 Єлизавета Денисівна (розробник презентації та бізнес плану)</a:t>
            </a:r>
            <a:endParaRPr lang="ru-UA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685800" algn="l"/>
              </a:tabLst>
            </a:pPr>
            <a:r>
              <a:rPr lang="uk-UA" sz="1400" dirty="0">
                <a:solidFill>
                  <a:srgbClr val="000000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Бабич Валентина Євгенівна</a:t>
            </a:r>
            <a:endParaRPr lang="ru-UA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685800" algn="l"/>
              </a:tabLst>
            </a:pPr>
            <a:r>
              <a:rPr lang="uk-UA" sz="1400" dirty="0">
                <a:solidFill>
                  <a:srgbClr val="000000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Максим Баранов</a:t>
            </a:r>
            <a:endParaRPr lang="ru-UA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uk-UA" sz="1400" dirty="0">
                <a:solidFill>
                  <a:srgbClr val="000000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Валерій </a:t>
            </a:r>
            <a:r>
              <a:rPr lang="uk-UA" sz="1400" dirty="0" err="1">
                <a:solidFill>
                  <a:srgbClr val="000000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Коломиєць</a:t>
            </a:r>
            <a:r>
              <a:rPr lang="ru-UA" sz="1400" dirty="0">
                <a:effectLst/>
              </a:rPr>
              <a:t> </a:t>
            </a:r>
          </a:p>
          <a:p>
            <a:r>
              <a:rPr lang="ru-UA" sz="1400" dirty="0">
                <a:solidFill>
                  <a:srgbClr val="000000"/>
                </a:solidFill>
                <a:latin typeface="Century Gothic" panose="020B0502020202020204" pitchFamily="34" charset="0"/>
              </a:rPr>
              <a:t>Тетяна Крапівіна</a:t>
            </a: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AAC88719-ADDE-364C-B1CC-01E0822B9710}"/>
              </a:ext>
            </a:extLst>
          </p:cNvPr>
          <p:cNvSpPr/>
          <p:nvPr/>
        </p:nvSpPr>
        <p:spPr>
          <a:xfrm>
            <a:off x="10976042" y="5735072"/>
            <a:ext cx="964602" cy="930689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4695C93D-B6C5-0A45-9943-73C3B843F2D0}"/>
              </a:ext>
            </a:extLst>
          </p:cNvPr>
          <p:cNvSpPr/>
          <p:nvPr/>
        </p:nvSpPr>
        <p:spPr>
          <a:xfrm>
            <a:off x="6342685" y="4009908"/>
            <a:ext cx="1003878" cy="99848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E94EC6F8-FD88-5048-B0B3-128C0133D12F}"/>
              </a:ext>
            </a:extLst>
          </p:cNvPr>
          <p:cNvSpPr/>
          <p:nvPr/>
        </p:nvSpPr>
        <p:spPr>
          <a:xfrm>
            <a:off x="10912087" y="352831"/>
            <a:ext cx="814550" cy="78827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927436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0659541-E004-3D49-876C-538EBEF8AF04}"/>
              </a:ext>
            </a:extLst>
          </p:cNvPr>
          <p:cNvSpPr/>
          <p:nvPr/>
        </p:nvSpPr>
        <p:spPr>
          <a:xfrm>
            <a:off x="246685" y="185824"/>
            <a:ext cx="169591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400" dirty="0">
                <a:highlight>
                  <a:srgbClr val="00FFFF"/>
                </a:highlight>
              </a:rPr>
              <a:t>НАЗВА ОРГАНІЗАЦІЇ</a:t>
            </a:r>
            <a:r>
              <a:rPr lang="ru-UA" sz="1400" dirty="0">
                <a:highlight>
                  <a:srgbClr val="00FFFF"/>
                </a:highlight>
              </a:rPr>
              <a:t>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6CE6653-85D7-D948-8792-D86F5F12BBD5}"/>
              </a:ext>
            </a:extLst>
          </p:cNvPr>
          <p:cNvSpPr/>
          <p:nvPr/>
        </p:nvSpPr>
        <p:spPr>
          <a:xfrm>
            <a:off x="246685" y="493601"/>
            <a:ext cx="30203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>
                <a:solidFill>
                  <a:srgbClr val="000000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Міський Палац культури</a:t>
            </a:r>
            <a:r>
              <a:rPr lang="ru-UA" dirty="0">
                <a:effectLst/>
              </a:rPr>
              <a:t> </a:t>
            </a:r>
            <a:endParaRPr lang="ru-UA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A725B2E-A1D9-674A-B546-A14D7BCA6BC7}"/>
              </a:ext>
            </a:extLst>
          </p:cNvPr>
          <p:cNvSpPr/>
          <p:nvPr/>
        </p:nvSpPr>
        <p:spPr>
          <a:xfrm>
            <a:off x="246685" y="862933"/>
            <a:ext cx="8345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400" dirty="0">
                <a:highlight>
                  <a:srgbClr val="00FFFF"/>
                </a:highlight>
              </a:rPr>
              <a:t>АДРЕСА</a:t>
            </a:r>
            <a:r>
              <a:rPr lang="ru-UA" dirty="0">
                <a:effectLst/>
              </a:rPr>
              <a:t> </a:t>
            </a:r>
            <a:endParaRPr lang="ru-UA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F18617C-B729-3D49-B0CD-A3D4A387B18A}"/>
              </a:ext>
            </a:extLst>
          </p:cNvPr>
          <p:cNvSpPr/>
          <p:nvPr/>
        </p:nvSpPr>
        <p:spPr>
          <a:xfrm>
            <a:off x="246685" y="1170710"/>
            <a:ext cx="5968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err="1">
                <a:solidFill>
                  <a:srgbClr val="000000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пл</a:t>
            </a:r>
            <a:r>
              <a:rPr lang="uk-UA" dirty="0">
                <a:solidFill>
                  <a:srgbClr val="000000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. Мистецька 1, Бердичів, Житомирська область</a:t>
            </a:r>
            <a:r>
              <a:rPr lang="ru-UA" dirty="0">
                <a:effectLst/>
              </a:rPr>
              <a:t> </a:t>
            </a:r>
            <a:endParaRPr lang="ru-UA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BF9A624-9E9C-2F43-88CB-1558D809A3AA}"/>
              </a:ext>
            </a:extLst>
          </p:cNvPr>
          <p:cNvSpPr/>
          <p:nvPr/>
        </p:nvSpPr>
        <p:spPr>
          <a:xfrm>
            <a:off x="246685" y="1601597"/>
            <a:ext cx="31945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400" dirty="0">
                <a:highlight>
                  <a:srgbClr val="00FFFF"/>
                </a:highlight>
              </a:rPr>
              <a:t>КООРДИНАТИ МІСЦЯ РОЗТАШУВАННЯ </a:t>
            </a:r>
            <a:r>
              <a:rPr lang="ru-UA" sz="1400" dirty="0">
                <a:highlight>
                  <a:srgbClr val="00FFFF"/>
                </a:highlight>
              </a:rPr>
              <a:t> </a:t>
            </a:r>
            <a:r>
              <a:rPr lang="uk-UA" sz="1400" dirty="0">
                <a:highlight>
                  <a:srgbClr val="00FFFF"/>
                </a:highlight>
              </a:rPr>
              <a:t> </a:t>
            </a:r>
            <a:endParaRPr lang="ru-UA" sz="1400" dirty="0">
              <a:highlight>
                <a:srgbClr val="00FFFF"/>
              </a:highlight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1B97CD0-EEDB-0248-B768-6B21EB9D6611}"/>
              </a:ext>
            </a:extLst>
          </p:cNvPr>
          <p:cNvSpPr/>
          <p:nvPr/>
        </p:nvSpPr>
        <p:spPr>
          <a:xfrm>
            <a:off x="246685" y="1909374"/>
            <a:ext cx="48654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>
                <a:solidFill>
                  <a:srgbClr val="000000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49.889912593444535, 28.606544251765698 </a:t>
            </a:r>
            <a:endParaRPr lang="ru-UA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FCA3A90-B20B-6B48-A53C-194C4C003669}"/>
              </a:ext>
            </a:extLst>
          </p:cNvPr>
          <p:cNvSpPr/>
          <p:nvPr/>
        </p:nvSpPr>
        <p:spPr>
          <a:xfrm>
            <a:off x="246685" y="2324873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1400" dirty="0">
                <a:highlight>
                  <a:srgbClr val="00FFFF"/>
                </a:highlight>
              </a:rPr>
              <a:t>СЕКТОР ПРОЕКТУ: СОНЯЧНА, ВІТРОВА ЕНЕРГЕТИКА, ГІДРОЕНЕРГІЯ, БІОМАСА, ГЕОТЕРМАЛЬНА ЕНЕРГІЯ та ін. </a:t>
            </a:r>
            <a:endParaRPr lang="ru-UA" sz="1400" dirty="0">
              <a:highlight>
                <a:srgbClr val="00FFFF"/>
              </a:highlight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E0184D5-2F6C-7B41-B771-40EFE7346441}"/>
              </a:ext>
            </a:extLst>
          </p:cNvPr>
          <p:cNvSpPr/>
          <p:nvPr/>
        </p:nvSpPr>
        <p:spPr>
          <a:xfrm>
            <a:off x="246685" y="2894260"/>
            <a:ext cx="23807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>
                <a:solidFill>
                  <a:srgbClr val="000000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Встановлення СЕС</a:t>
            </a:r>
            <a:r>
              <a:rPr lang="ru-UA" dirty="0">
                <a:effectLst/>
              </a:rPr>
              <a:t> </a:t>
            </a:r>
            <a:endParaRPr lang="ru-UA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E1D9648-0565-1A45-9115-276BAC57684F}"/>
              </a:ext>
            </a:extLst>
          </p:cNvPr>
          <p:cNvSpPr/>
          <p:nvPr/>
        </p:nvSpPr>
        <p:spPr>
          <a:xfrm>
            <a:off x="246685" y="3309759"/>
            <a:ext cx="15635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400" dirty="0">
                <a:highlight>
                  <a:srgbClr val="00FFFF"/>
                </a:highlight>
              </a:rPr>
              <a:t>ВИД ТЕХНОЛОГІЇ </a:t>
            </a:r>
            <a:r>
              <a:rPr lang="ru-UA" sz="1400" dirty="0">
                <a:highlight>
                  <a:srgbClr val="00FFFF"/>
                </a:highlight>
              </a:rPr>
              <a:t> </a:t>
            </a:r>
            <a:endParaRPr lang="ru-UA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DBF333E-D6BE-F04A-8CFE-EF3BB84543CD}"/>
              </a:ext>
            </a:extLst>
          </p:cNvPr>
          <p:cNvSpPr/>
          <p:nvPr/>
        </p:nvSpPr>
        <p:spPr>
          <a:xfrm>
            <a:off x="246685" y="3663703"/>
            <a:ext cx="18838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фотовольтаїка</a:t>
            </a:r>
            <a:endParaRPr lang="ru-UA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94D66A2-FEF3-F346-9003-DA06D1297C89}"/>
              </a:ext>
            </a:extLst>
          </p:cNvPr>
          <p:cNvSpPr/>
          <p:nvPr/>
        </p:nvSpPr>
        <p:spPr>
          <a:xfrm>
            <a:off x="252681" y="4141264"/>
            <a:ext cx="21244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400" dirty="0">
                <a:highlight>
                  <a:srgbClr val="00FFFF"/>
                </a:highlight>
              </a:rPr>
              <a:t>РОЗМІР (КВТ, М² ТОЩО) </a:t>
            </a:r>
            <a:endParaRPr lang="ru-UA" sz="1400" dirty="0">
              <a:highlight>
                <a:srgbClr val="00FFFF"/>
              </a:highlight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048F2B94-A594-1942-9D00-72577D999BA2}"/>
              </a:ext>
            </a:extLst>
          </p:cNvPr>
          <p:cNvSpPr/>
          <p:nvPr/>
        </p:nvSpPr>
        <p:spPr>
          <a:xfrm>
            <a:off x="246685" y="4495208"/>
            <a:ext cx="21323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>
                <a:solidFill>
                  <a:srgbClr val="000000"/>
                </a:solidFill>
                <a:latin typeface="Century Gothic" panose="020B0502020202020204" pitchFamily="34" charset="0"/>
              </a:rPr>
              <a:t>25КВТ, 75,2  </a:t>
            </a:r>
            <a:r>
              <a:rPr lang="uk-UA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кв.м</a:t>
            </a:r>
            <a:r>
              <a:rPr lang="uk-UA" dirty="0">
                <a:solidFill>
                  <a:srgbClr val="000000"/>
                </a:solidFill>
                <a:latin typeface="Century Gothic" panose="020B0502020202020204" pitchFamily="34" charset="0"/>
              </a:rPr>
              <a:t>.</a:t>
            </a:r>
            <a:r>
              <a:rPr lang="ru-UA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85A4ABA4-D336-244E-A474-E7963BB6B678}"/>
              </a:ext>
            </a:extLst>
          </p:cNvPr>
          <p:cNvSpPr/>
          <p:nvPr/>
        </p:nvSpPr>
        <p:spPr>
          <a:xfrm>
            <a:off x="246685" y="4918317"/>
            <a:ext cx="22821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400" dirty="0">
                <a:highlight>
                  <a:srgbClr val="00FFFF"/>
                </a:highlight>
              </a:rPr>
              <a:t>ПІДКЛЮЧЕНО ДО МЕРЕЖІ </a:t>
            </a:r>
            <a:endParaRPr lang="ru-UA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343F66D1-AD3D-C346-9DF5-6A651B5B662E}"/>
              </a:ext>
            </a:extLst>
          </p:cNvPr>
          <p:cNvSpPr/>
          <p:nvPr/>
        </p:nvSpPr>
        <p:spPr>
          <a:xfrm>
            <a:off x="246685" y="5284865"/>
            <a:ext cx="49279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>
                <a:solidFill>
                  <a:srgbClr val="000000"/>
                </a:solidFill>
                <a:latin typeface="Century Gothic" panose="020B0502020202020204" pitchFamily="34" charset="0"/>
              </a:rPr>
              <a:t>Так, але необхідне встановлення АСКОЕ</a:t>
            </a:r>
            <a:r>
              <a:rPr lang="ru-UA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11537D6A-AF97-4D40-AAB9-16988B96ABCD}"/>
              </a:ext>
            </a:extLst>
          </p:cNvPr>
          <p:cNvSpPr/>
          <p:nvPr/>
        </p:nvSpPr>
        <p:spPr>
          <a:xfrm>
            <a:off x="223026" y="5654197"/>
            <a:ext cx="23057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400" dirty="0">
                <a:highlight>
                  <a:srgbClr val="00FFFF"/>
                </a:highlight>
              </a:rPr>
              <a:t>РІЧНА ГЕНЕРАЦІЯ (КВТ·ГОД)</a:t>
            </a:r>
            <a:endParaRPr lang="ru-UA" sz="1400" dirty="0">
              <a:highlight>
                <a:srgbClr val="00FFFF"/>
              </a:highlight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79DF1C2F-C419-C54D-AC0B-031EC0873377}"/>
              </a:ext>
            </a:extLst>
          </p:cNvPr>
          <p:cNvSpPr/>
          <p:nvPr/>
        </p:nvSpPr>
        <p:spPr>
          <a:xfrm>
            <a:off x="251356" y="6015751"/>
            <a:ext cx="21723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Century Gothic" panose="020B0502020202020204" pitchFamily="34" charset="0"/>
              </a:rPr>
              <a:t>28,53 тис. кВт год</a:t>
            </a:r>
            <a:r>
              <a:rPr lang="ru-UA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4489BAB-1B2B-E741-B242-2D7FFBE2D9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7209" y="1286657"/>
            <a:ext cx="4046204" cy="4046204"/>
          </a:xfrm>
          <a:prstGeom prst="rect">
            <a:avLst/>
          </a:prstGeom>
        </p:spPr>
      </p:pic>
      <p:sp>
        <p:nvSpPr>
          <p:cNvPr id="21" name="Овал 20">
            <a:extLst>
              <a:ext uri="{FF2B5EF4-FFF2-40B4-BE49-F238E27FC236}">
                <a16:creationId xmlns:a16="http://schemas.microsoft.com/office/drawing/2014/main" id="{8FA01950-CF9E-BB45-8939-778D176F7239}"/>
              </a:ext>
            </a:extLst>
          </p:cNvPr>
          <p:cNvSpPr/>
          <p:nvPr/>
        </p:nvSpPr>
        <p:spPr>
          <a:xfrm>
            <a:off x="10976042" y="5735072"/>
            <a:ext cx="964602" cy="930689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48C134F7-9E69-264C-92B5-EAB709C4CCC5}"/>
              </a:ext>
            </a:extLst>
          </p:cNvPr>
          <p:cNvSpPr/>
          <p:nvPr/>
        </p:nvSpPr>
        <p:spPr>
          <a:xfrm>
            <a:off x="6459159" y="5332861"/>
            <a:ext cx="1003878" cy="99848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CE09D588-D7BF-4745-8A1C-8A89D3B526C0}"/>
              </a:ext>
            </a:extLst>
          </p:cNvPr>
          <p:cNvSpPr/>
          <p:nvPr/>
        </p:nvSpPr>
        <p:spPr>
          <a:xfrm>
            <a:off x="10912087" y="352831"/>
            <a:ext cx="814550" cy="78827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0136C41A-729E-B047-B623-8F6D36531B8F}"/>
              </a:ext>
            </a:extLst>
          </p:cNvPr>
          <p:cNvSpPr/>
          <p:nvPr/>
        </p:nvSpPr>
        <p:spPr>
          <a:xfrm>
            <a:off x="6245676" y="3078926"/>
            <a:ext cx="554517" cy="584777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95DE4EF3-3B5B-A441-BAB4-D88735D1CD39}"/>
              </a:ext>
            </a:extLst>
          </p:cNvPr>
          <p:cNvSpPr/>
          <p:nvPr/>
        </p:nvSpPr>
        <p:spPr>
          <a:xfrm>
            <a:off x="7722417" y="172227"/>
            <a:ext cx="444121" cy="44788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077407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1EC5AF5-7D46-8E44-8779-19DDD7B5B820}"/>
              </a:ext>
            </a:extLst>
          </p:cNvPr>
          <p:cNvSpPr/>
          <p:nvPr/>
        </p:nvSpPr>
        <p:spPr>
          <a:xfrm>
            <a:off x="80543" y="80720"/>
            <a:ext cx="14998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400" dirty="0">
                <a:highlight>
                  <a:srgbClr val="00FFFF"/>
                </a:highlight>
              </a:rPr>
              <a:t>СТАТУС ПРОЕКТУ</a:t>
            </a:r>
            <a:r>
              <a:rPr lang="ru-UA" sz="1400" dirty="0">
                <a:highlight>
                  <a:srgbClr val="00FFFF"/>
                </a:highlight>
              </a:rPr>
              <a:t>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2E989DB-10F1-DF47-B1D8-272007F349D3}"/>
              </a:ext>
            </a:extLst>
          </p:cNvPr>
          <p:cNvSpPr/>
          <p:nvPr/>
        </p:nvSpPr>
        <p:spPr>
          <a:xfrm>
            <a:off x="80543" y="388497"/>
            <a:ext cx="65662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>
                <a:solidFill>
                  <a:srgbClr val="000000"/>
                </a:solidFill>
                <a:latin typeface="Century Gothic" panose="020B0502020202020204" pitchFamily="34" charset="0"/>
              </a:rPr>
              <a:t>Перед проектний розрахунок/концептуальне рішення </a:t>
            </a:r>
            <a:endParaRPr lang="ru-UA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A8AE846-2BC1-2443-BDF7-4E40FDFBA1E4}"/>
              </a:ext>
            </a:extLst>
          </p:cNvPr>
          <p:cNvSpPr/>
          <p:nvPr/>
        </p:nvSpPr>
        <p:spPr>
          <a:xfrm>
            <a:off x="80543" y="757829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1400" dirty="0">
                <a:highlight>
                  <a:srgbClr val="00FFFF"/>
                </a:highlight>
              </a:rPr>
              <a:t>ОЧІКУВАНЕ СКОРОЧЕННЯ ВИКИДІВ ПАРНИКОВИХ ГАЗІВ (ТОННИ CO2 ЕКВІВАЛЕНТА) </a:t>
            </a:r>
            <a:r>
              <a:rPr lang="ru-UA" sz="1400" dirty="0">
                <a:highlight>
                  <a:srgbClr val="00FFFF"/>
                </a:highlight>
              </a:rPr>
              <a:t>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F631293-5852-FA41-BE99-AA08BBDFD154}"/>
              </a:ext>
            </a:extLst>
          </p:cNvPr>
          <p:cNvSpPr/>
          <p:nvPr/>
        </p:nvSpPr>
        <p:spPr>
          <a:xfrm>
            <a:off x="80543" y="1281049"/>
            <a:ext cx="76235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Century Gothic" panose="020B0502020202020204" pitchFamily="34" charset="0"/>
              </a:rPr>
              <a:t>кВт*год * фактор </a:t>
            </a:r>
            <a:r>
              <a:rPr lang="ru-RU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первинної</a:t>
            </a:r>
            <a:r>
              <a:rPr lang="ru-RU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енергії</a:t>
            </a:r>
            <a:r>
              <a:rPr lang="ru-RU" dirty="0">
                <a:solidFill>
                  <a:srgbClr val="000000"/>
                </a:solidFill>
                <a:latin typeface="Century Gothic" panose="020B0502020202020204" pitchFamily="34" charset="0"/>
              </a:rPr>
              <a:t> * </a:t>
            </a:r>
            <a:r>
              <a:rPr lang="ru-RU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коефіцієнт</a:t>
            </a:r>
            <a:r>
              <a:rPr lang="ru-RU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парникових</a:t>
            </a:r>
            <a:r>
              <a:rPr lang="ru-RU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газів</a:t>
            </a:r>
            <a:endParaRPr lang="ru-RU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r>
              <a:rPr lang="ru-RU" dirty="0">
                <a:solidFill>
                  <a:srgbClr val="000000"/>
                </a:solidFill>
                <a:latin typeface="Century Gothic" panose="020B0502020202020204" pitchFamily="34" charset="0"/>
                <a:sym typeface="Open Sans"/>
              </a:rPr>
              <a:t>28 530 кВт*г *</a:t>
            </a:r>
            <a:r>
              <a:rPr lang="ru-RU" dirty="0">
                <a:solidFill>
                  <a:srgbClr val="000000"/>
                </a:solidFill>
                <a:latin typeface="Century Gothic" panose="020B0502020202020204" pitchFamily="34" charset="0"/>
              </a:rPr>
              <a:t>2,3*0,42= 27 560 КГ</a:t>
            </a:r>
          </a:p>
          <a:p>
            <a:endParaRPr lang="ru-RU" dirty="0"/>
          </a:p>
          <a:p>
            <a:endParaRPr lang="ru-UA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67747E3-0441-D54B-8FE1-B267744A6A16}"/>
              </a:ext>
            </a:extLst>
          </p:cNvPr>
          <p:cNvSpPr/>
          <p:nvPr/>
        </p:nvSpPr>
        <p:spPr>
          <a:xfrm>
            <a:off x="80543" y="1983092"/>
            <a:ext cx="39487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400" dirty="0">
                <a:highlight>
                  <a:srgbClr val="00FFFF"/>
                </a:highlight>
              </a:rPr>
              <a:t>ЗАГАЛЬНІ ПРОГНОЗОВАНІ ІНВЕСТИЦІЇ (МЛН. ГРН)</a:t>
            </a:r>
            <a:r>
              <a:rPr lang="ru-UA" sz="1400" dirty="0">
                <a:highlight>
                  <a:srgbClr val="00FFFF"/>
                </a:highlight>
              </a:rPr>
              <a:t>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57B25FC-1420-DF41-BF19-B06A4ADA0786}"/>
              </a:ext>
            </a:extLst>
          </p:cNvPr>
          <p:cNvSpPr/>
          <p:nvPr/>
        </p:nvSpPr>
        <p:spPr>
          <a:xfrm>
            <a:off x="80543" y="2290869"/>
            <a:ext cx="15247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Century Gothic" panose="020B0502020202020204" pitchFamily="34" charset="0"/>
              </a:rPr>
              <a:t>744 000 </a:t>
            </a:r>
            <a:r>
              <a:rPr lang="ru-RU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грн</a:t>
            </a:r>
            <a:r>
              <a:rPr lang="ru-RU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endParaRPr lang="ru-UA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D9CEBB8-41A1-6047-898B-02029BAE8CE1}"/>
              </a:ext>
            </a:extLst>
          </p:cNvPr>
          <p:cNvSpPr/>
          <p:nvPr/>
        </p:nvSpPr>
        <p:spPr>
          <a:xfrm>
            <a:off x="80543" y="2731302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1400" dirty="0">
                <a:highlight>
                  <a:srgbClr val="00FFFF"/>
                </a:highlight>
              </a:rPr>
              <a:t>ДЖЕРЕЛО (А) ДОХОДУ (PPA, FIT, ПОДАТКОВІ КРЕДИТИ НА ВИРОБНИЦТВО ТА ІНВЕСТИЦІЇ ТОЩО)</a:t>
            </a:r>
            <a:r>
              <a:rPr lang="ru-UA" sz="1400" dirty="0">
                <a:highlight>
                  <a:srgbClr val="00FFFF"/>
                </a:highlight>
              </a:rPr>
              <a:t>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DA80B08-0F95-BD41-8EEB-9F3A4BE3DE7D}"/>
              </a:ext>
            </a:extLst>
          </p:cNvPr>
          <p:cNvSpPr/>
          <p:nvPr/>
        </p:nvSpPr>
        <p:spPr>
          <a:xfrm>
            <a:off x="80543" y="3319780"/>
            <a:ext cx="19543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>
                <a:solidFill>
                  <a:srgbClr val="000000"/>
                </a:solidFill>
                <a:latin typeface="Century Gothic" panose="020B0502020202020204" pitchFamily="34" charset="0"/>
              </a:rPr>
              <a:t>Гранти, позики</a:t>
            </a:r>
            <a:r>
              <a:rPr lang="ru-UA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C23391C-EB4A-AD42-BC94-605C2F710C23}"/>
              </a:ext>
            </a:extLst>
          </p:cNvPr>
          <p:cNvSpPr/>
          <p:nvPr/>
        </p:nvSpPr>
        <p:spPr>
          <a:xfrm>
            <a:off x="80543" y="3754370"/>
            <a:ext cx="16430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400" dirty="0">
                <a:highlight>
                  <a:srgbClr val="00FFFF"/>
                </a:highlight>
              </a:rPr>
              <a:t>ПРАВО ВЛАСНОСТІ </a:t>
            </a:r>
            <a:endParaRPr lang="ru-UA" sz="1400" dirty="0">
              <a:highlight>
                <a:srgbClr val="00FFFF"/>
              </a:highlight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4A6EE06-751C-584A-A113-C439E6E015E3}"/>
              </a:ext>
            </a:extLst>
          </p:cNvPr>
          <p:cNvSpPr/>
          <p:nvPr/>
        </p:nvSpPr>
        <p:spPr>
          <a:xfrm>
            <a:off x="80543" y="4062147"/>
            <a:ext cx="16049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>
                <a:solidFill>
                  <a:srgbClr val="000000"/>
                </a:solidFill>
                <a:latin typeface="Century Gothic" panose="020B0502020202020204" pitchFamily="34" charset="0"/>
              </a:rPr>
              <a:t>комунальна</a:t>
            </a:r>
            <a:endParaRPr lang="ru-UA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D1D4AEF-4E4D-404D-B4B6-CFAC06C9A7AF}"/>
              </a:ext>
            </a:extLst>
          </p:cNvPr>
          <p:cNvSpPr/>
          <p:nvPr/>
        </p:nvSpPr>
        <p:spPr>
          <a:xfrm>
            <a:off x="80543" y="4440420"/>
            <a:ext cx="28407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400" dirty="0">
                <a:highlight>
                  <a:srgbClr val="00FFFF"/>
                </a:highlight>
              </a:rPr>
              <a:t>НЕОБХІДНИЙ ТИП ФІНАНСУВАННЯ</a:t>
            </a:r>
            <a:r>
              <a:rPr lang="ru-UA" sz="1400" dirty="0">
                <a:highlight>
                  <a:srgbClr val="00FFFF"/>
                </a:highlight>
              </a:rPr>
              <a:t> 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D79E90B-67F2-A449-8BC8-232578BF8A8F}"/>
              </a:ext>
            </a:extLst>
          </p:cNvPr>
          <p:cNvSpPr/>
          <p:nvPr/>
        </p:nvSpPr>
        <p:spPr>
          <a:xfrm>
            <a:off x="80543" y="4748197"/>
            <a:ext cx="13708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>
                <a:solidFill>
                  <a:srgbClr val="000000"/>
                </a:solidFill>
                <a:latin typeface="Century Gothic" panose="020B0502020202020204" pitchFamily="34" charset="0"/>
              </a:rPr>
              <a:t>Сумісний</a:t>
            </a:r>
            <a:r>
              <a:rPr lang="ru-UA" dirty="0">
                <a:effectLst/>
              </a:rPr>
              <a:t> </a:t>
            </a:r>
            <a:endParaRPr lang="ru-UA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47F8456-31F9-084B-B30B-9EE8E5F4A1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7209" y="1286657"/>
            <a:ext cx="4046204" cy="4046204"/>
          </a:xfrm>
          <a:prstGeom prst="rect">
            <a:avLst/>
          </a:prstGeom>
        </p:spPr>
      </p:pic>
      <p:sp>
        <p:nvSpPr>
          <p:cNvPr id="15" name="Овал 14">
            <a:extLst>
              <a:ext uri="{FF2B5EF4-FFF2-40B4-BE49-F238E27FC236}">
                <a16:creationId xmlns:a16="http://schemas.microsoft.com/office/drawing/2014/main" id="{97CDFBB4-C164-0244-BED6-5AA78E805C58}"/>
              </a:ext>
            </a:extLst>
          </p:cNvPr>
          <p:cNvSpPr/>
          <p:nvPr/>
        </p:nvSpPr>
        <p:spPr>
          <a:xfrm>
            <a:off x="10976042" y="5735072"/>
            <a:ext cx="964602" cy="930689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E76E8302-831F-104B-BE22-51C73146E7A9}"/>
              </a:ext>
            </a:extLst>
          </p:cNvPr>
          <p:cNvSpPr/>
          <p:nvPr/>
        </p:nvSpPr>
        <p:spPr>
          <a:xfrm>
            <a:off x="8726433" y="5394077"/>
            <a:ext cx="1003878" cy="99848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8B3DC691-663E-854D-8100-884469F9EBD5}"/>
              </a:ext>
            </a:extLst>
          </p:cNvPr>
          <p:cNvSpPr/>
          <p:nvPr/>
        </p:nvSpPr>
        <p:spPr>
          <a:xfrm>
            <a:off x="10912087" y="352831"/>
            <a:ext cx="814550" cy="78827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0B7425A9-99F9-AE49-9071-869BB8F590C8}"/>
              </a:ext>
            </a:extLst>
          </p:cNvPr>
          <p:cNvSpPr/>
          <p:nvPr/>
        </p:nvSpPr>
        <p:spPr>
          <a:xfrm>
            <a:off x="9392313" y="465440"/>
            <a:ext cx="554517" cy="584777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0D8C45B1-2D8A-9D4D-AE4D-3E218A14B69E}"/>
              </a:ext>
            </a:extLst>
          </p:cNvPr>
          <p:cNvSpPr/>
          <p:nvPr/>
        </p:nvSpPr>
        <p:spPr>
          <a:xfrm>
            <a:off x="7722417" y="172227"/>
            <a:ext cx="444121" cy="44788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ADFC5890-713E-D64D-8EDC-64CF65F4A88E}"/>
              </a:ext>
            </a:extLst>
          </p:cNvPr>
          <p:cNvSpPr/>
          <p:nvPr/>
        </p:nvSpPr>
        <p:spPr>
          <a:xfrm>
            <a:off x="80543" y="5130173"/>
            <a:ext cx="40203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400" dirty="0">
                <a:highlight>
                  <a:srgbClr val="00FFFF"/>
                </a:highlight>
              </a:rPr>
              <a:t>ПОДАНО НА РОЗГЛЯД ДО ФІНАНСОВОЇ УСТАНОВИ</a:t>
            </a:r>
            <a:r>
              <a:rPr lang="ru-UA" sz="1400" dirty="0">
                <a:highlight>
                  <a:srgbClr val="00FFFF"/>
                </a:highlight>
              </a:rPr>
              <a:t> 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BCE3B515-7608-984C-A889-6184FF4AE856}"/>
              </a:ext>
            </a:extLst>
          </p:cNvPr>
          <p:cNvSpPr/>
          <p:nvPr/>
        </p:nvSpPr>
        <p:spPr>
          <a:xfrm>
            <a:off x="84397" y="544990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dirty="0">
                <a:solidFill>
                  <a:srgbClr val="000000"/>
                </a:solidFill>
                <a:latin typeface="Century Gothic" panose="020B0502020202020204" pitchFamily="34" charset="0"/>
              </a:rPr>
              <a:t>В процесі подання до Міністерства розвитку громад, територій та інфраструктури України</a:t>
            </a:r>
            <a:endParaRPr lang="ru-UA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3359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5AF2D18-3D27-D540-9694-A5AF43AFAC48}"/>
              </a:ext>
            </a:extLst>
          </p:cNvPr>
          <p:cNvSpPr/>
          <p:nvPr/>
        </p:nvSpPr>
        <p:spPr>
          <a:xfrm>
            <a:off x="409903" y="593425"/>
            <a:ext cx="8040414" cy="5858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tabLst>
                <a:tab pos="685800" algn="l"/>
              </a:tabLst>
            </a:pPr>
            <a:r>
              <a:rPr lang="uk-UA" b="1" dirty="0">
                <a:solidFill>
                  <a:srgbClr val="000000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Інші деталі </a:t>
            </a:r>
            <a:r>
              <a:rPr lang="uk-UA" b="1" dirty="0" err="1">
                <a:solidFill>
                  <a:srgbClr val="000000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проєкту</a:t>
            </a:r>
            <a:r>
              <a:rPr lang="uk-UA" b="1" dirty="0">
                <a:solidFill>
                  <a:srgbClr val="000000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:</a:t>
            </a:r>
            <a:endParaRPr lang="ru-UA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tabLst>
                <a:tab pos="685800" algn="l"/>
              </a:tabLst>
            </a:pPr>
            <a:r>
              <a:rPr lang="uk-UA" dirty="0">
                <a:solidFill>
                  <a:srgbClr val="000000"/>
                </a:solidFill>
                <a:highlight>
                  <a:srgbClr val="00FFFF"/>
                </a:highlight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Кому належить право власності на землю / дах? </a:t>
            </a:r>
            <a:endParaRPr lang="ru-UA" sz="2800" dirty="0">
              <a:effectLst/>
              <a:highlight>
                <a:srgbClr val="00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tabLst>
                <a:tab pos="685800" algn="l"/>
              </a:tabLst>
            </a:pPr>
            <a:r>
              <a:rPr lang="uk-UA" i="1" dirty="0">
                <a:solidFill>
                  <a:srgbClr val="000000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Комунальній установі</a:t>
            </a:r>
            <a:endParaRPr lang="ru-UA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tabLst>
                <a:tab pos="685800" algn="l"/>
              </a:tabLst>
            </a:pPr>
            <a:r>
              <a:rPr lang="uk-UA" dirty="0">
                <a:solidFill>
                  <a:srgbClr val="000000"/>
                </a:solidFill>
                <a:highlight>
                  <a:srgbClr val="00FFFF"/>
                </a:highlight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Чи всі необхідні дозволи отримано?</a:t>
            </a:r>
            <a:endParaRPr lang="ru-UA" sz="2800" dirty="0">
              <a:effectLst/>
              <a:highlight>
                <a:srgbClr val="00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tabLst>
                <a:tab pos="685800" algn="l"/>
              </a:tabLst>
            </a:pPr>
            <a:r>
              <a:rPr lang="uk-UA" i="1" dirty="0">
                <a:solidFill>
                  <a:srgbClr val="000000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Ні, необхідно отримання технічних умов для встановлення АСКОЕ</a:t>
            </a:r>
          </a:p>
          <a:p>
            <a:pPr>
              <a:lnSpc>
                <a:spcPct val="150000"/>
              </a:lnSpc>
              <a:tabLst>
                <a:tab pos="685800" algn="l"/>
              </a:tabLst>
            </a:pPr>
            <a:r>
              <a:rPr lang="uk-UA" dirty="0">
                <a:solidFill>
                  <a:srgbClr val="000000"/>
                </a:solidFill>
                <a:highlight>
                  <a:srgbClr val="00FFFF"/>
                </a:highlight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Чи виконано технічне обґрунтування?</a:t>
            </a:r>
            <a:endParaRPr lang="ru-UA" sz="2800" dirty="0">
              <a:effectLst/>
              <a:highlight>
                <a:srgbClr val="00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tabLst>
                <a:tab pos="685800" algn="l"/>
              </a:tabLst>
            </a:pPr>
            <a:r>
              <a:rPr lang="uk-UA" i="1" dirty="0">
                <a:solidFill>
                  <a:srgbClr val="000000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Розрахунки були проведені на основі комерційної пропозиції компанії </a:t>
            </a:r>
            <a:r>
              <a:rPr lang="en-US" i="1" dirty="0">
                <a:solidFill>
                  <a:srgbClr val="000000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KNESS ENERGY</a:t>
            </a:r>
            <a:endParaRPr lang="ru-UA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tabLst>
                <a:tab pos="685800" algn="l"/>
              </a:tabLst>
            </a:pPr>
            <a:r>
              <a:rPr lang="uk-UA" dirty="0">
                <a:solidFill>
                  <a:srgbClr val="000000"/>
                </a:solidFill>
                <a:highlight>
                  <a:srgbClr val="00FFFF"/>
                </a:highlight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Чи проводилась оцінка впливу на навколишнє середовище? </a:t>
            </a:r>
            <a:endParaRPr lang="ru-UA" sz="2800" dirty="0">
              <a:effectLst/>
              <a:highlight>
                <a:srgbClr val="00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tabLst>
                <a:tab pos="685800" algn="l"/>
              </a:tabLst>
            </a:pPr>
            <a:r>
              <a:rPr lang="uk-UA" i="1" dirty="0">
                <a:solidFill>
                  <a:srgbClr val="000000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Ні, бо сонячні електростанції будуть встановлені на даху </a:t>
            </a:r>
            <a:endParaRPr lang="ru-UA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tabLst>
                <a:tab pos="685800" algn="l"/>
              </a:tabLst>
            </a:pPr>
            <a:r>
              <a:rPr lang="uk-UA" dirty="0">
                <a:solidFill>
                  <a:srgbClr val="000000"/>
                </a:solidFill>
                <a:highlight>
                  <a:srgbClr val="00FFFF"/>
                </a:highlight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Чи забезпечено підключення та доступ до мережі?</a:t>
            </a:r>
            <a:endParaRPr lang="ru-UA" sz="2800" dirty="0">
              <a:effectLst/>
              <a:highlight>
                <a:srgbClr val="00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tabLst>
                <a:tab pos="685800" algn="l"/>
              </a:tabLst>
            </a:pPr>
            <a:r>
              <a:rPr lang="uk-UA" i="1" dirty="0">
                <a:solidFill>
                  <a:srgbClr val="000000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Так, але як зазначено вище, необхідно встановити АСКОЕ</a:t>
            </a:r>
            <a:endParaRPr lang="ru-UA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tabLst>
                <a:tab pos="685800" algn="l"/>
              </a:tabLst>
            </a:pPr>
            <a:r>
              <a:rPr lang="uk-UA" dirty="0">
                <a:solidFill>
                  <a:srgbClr val="000000"/>
                </a:solidFill>
                <a:highlight>
                  <a:srgbClr val="00FFFF"/>
                </a:highlight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Який поточний стан процесу фінансування? </a:t>
            </a:r>
            <a:endParaRPr lang="ru-UA" sz="2800" dirty="0">
              <a:effectLst/>
              <a:highlight>
                <a:srgbClr val="00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tabLst>
                <a:tab pos="685800" algn="l"/>
              </a:tabLst>
            </a:pPr>
            <a:r>
              <a:rPr lang="uk-UA" i="1" dirty="0">
                <a:solidFill>
                  <a:srgbClr val="000000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Пошук фінансів</a:t>
            </a:r>
            <a:endParaRPr lang="ru-UA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57BE807-663C-EF4C-9DED-4F345D2D3E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7209" y="1286657"/>
            <a:ext cx="4046204" cy="4046204"/>
          </a:xfrm>
          <a:prstGeom prst="rect">
            <a:avLst/>
          </a:prstGeom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id="{8B506B4B-2932-BF46-AFD6-5D864481E7BF}"/>
              </a:ext>
            </a:extLst>
          </p:cNvPr>
          <p:cNvSpPr/>
          <p:nvPr/>
        </p:nvSpPr>
        <p:spPr>
          <a:xfrm>
            <a:off x="10976042" y="5735072"/>
            <a:ext cx="964602" cy="930689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88F4F8C0-B828-874A-946D-1FC0A5039CF6}"/>
              </a:ext>
            </a:extLst>
          </p:cNvPr>
          <p:cNvSpPr/>
          <p:nvPr/>
        </p:nvSpPr>
        <p:spPr>
          <a:xfrm>
            <a:off x="7884665" y="5072101"/>
            <a:ext cx="1003878" cy="99848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85FEF440-1B8B-A048-AD39-4CB0F27F12B9}"/>
              </a:ext>
            </a:extLst>
          </p:cNvPr>
          <p:cNvSpPr/>
          <p:nvPr/>
        </p:nvSpPr>
        <p:spPr>
          <a:xfrm>
            <a:off x="10912087" y="352831"/>
            <a:ext cx="814550" cy="78827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1700AF77-FA3C-934F-A78C-6DF4286A9606}"/>
              </a:ext>
            </a:extLst>
          </p:cNvPr>
          <p:cNvSpPr/>
          <p:nvPr/>
        </p:nvSpPr>
        <p:spPr>
          <a:xfrm>
            <a:off x="7389960" y="1580318"/>
            <a:ext cx="554517" cy="584777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660B1C2D-073C-104B-A0BF-C29BD7A7876F}"/>
              </a:ext>
            </a:extLst>
          </p:cNvPr>
          <p:cNvSpPr/>
          <p:nvPr/>
        </p:nvSpPr>
        <p:spPr>
          <a:xfrm>
            <a:off x="7722417" y="172227"/>
            <a:ext cx="444121" cy="44788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273505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284CF20-B0AE-3743-AE3E-3CA605A2B04C}"/>
              </a:ext>
            </a:extLst>
          </p:cNvPr>
          <p:cNvSpPr/>
          <p:nvPr/>
        </p:nvSpPr>
        <p:spPr>
          <a:xfrm>
            <a:off x="-2596056" y="84017"/>
            <a:ext cx="6749557" cy="381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6">
              <a:lnSpc>
                <a:spcPct val="115000"/>
              </a:lnSpc>
            </a:pPr>
            <a:r>
              <a:rPr lang="ru-RU" b="1" kern="0" cap="all" dirty="0">
                <a:solidFill>
                  <a:srgbClr val="434343"/>
                </a:solidFill>
                <a:latin typeface="Century Gothic" panose="020B0502020202020204" pitchFamily="34" charset="0"/>
              </a:rPr>
              <a:t>4. </a:t>
            </a:r>
            <a:r>
              <a:rPr lang="ru-RU" b="1" kern="0" cap="all" dirty="0" err="1">
                <a:solidFill>
                  <a:srgbClr val="434343"/>
                </a:solidFill>
                <a:latin typeface="Century Gothic" panose="020B0502020202020204" pitchFamily="34" charset="0"/>
              </a:rPr>
              <a:t>Ціннісна</a:t>
            </a:r>
            <a:r>
              <a:rPr lang="ru-RU" b="1" kern="0" cap="all" dirty="0">
                <a:solidFill>
                  <a:srgbClr val="434343"/>
                </a:solidFill>
                <a:latin typeface="Century Gothic" panose="020B0502020202020204" pitchFamily="34" charset="0"/>
              </a:rPr>
              <a:t> </a:t>
            </a:r>
            <a:r>
              <a:rPr lang="ru-RU" b="1" kern="0" cap="all" dirty="0" err="1">
                <a:solidFill>
                  <a:srgbClr val="434343"/>
                </a:solidFill>
                <a:latin typeface="Century Gothic" panose="020B0502020202020204" pitchFamily="34" charset="0"/>
              </a:rPr>
              <a:t>пропозиція</a:t>
            </a:r>
            <a:r>
              <a:rPr lang="ru-RU" b="1" kern="0" cap="all" dirty="0">
                <a:solidFill>
                  <a:srgbClr val="434343"/>
                </a:solidFill>
                <a:latin typeface="Century Gothic" panose="020B0502020202020204" pitchFamily="34" charset="0"/>
              </a:rPr>
              <a:t> </a:t>
            </a:r>
            <a:endParaRPr lang="ru-UA" b="1" kern="0" cap="all" dirty="0">
              <a:solidFill>
                <a:srgbClr val="434343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649902E-90BC-FE47-B97C-659A9283205D}"/>
              </a:ext>
            </a:extLst>
          </p:cNvPr>
          <p:cNvSpPr/>
          <p:nvPr/>
        </p:nvSpPr>
        <p:spPr>
          <a:xfrm>
            <a:off x="240239" y="588514"/>
            <a:ext cx="6559954" cy="16579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ru-UA" i="1" dirty="0">
                <a:solidFill>
                  <a:srgbClr val="000000"/>
                </a:solidFill>
                <a:latin typeface="Century Gothic" panose="020B0502020202020204" pitchFamily="34" charset="0"/>
              </a:rPr>
              <a:t>Хочемо зазначити, що МПК після встановлення СЕС, зможе не тільки стати енергоефективним, а й заощадити значну кількість грошей, також знизити використання електричної енергії з мережі – тим самим підтримати енергосистему України. 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5469C2C-1280-1447-81FC-C270C95698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535"/>
          <a:stretch/>
        </p:blipFill>
        <p:spPr>
          <a:xfrm>
            <a:off x="1666231" y="2345557"/>
            <a:ext cx="8859538" cy="383595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424F482-14F6-1A4D-B1ED-9AC68AD5A3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85372">
            <a:off x="7594403" y="5173566"/>
            <a:ext cx="2015883" cy="201588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5F84CC2-04D0-2F4C-94C2-A615469123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85372">
            <a:off x="5939314" y="5015199"/>
            <a:ext cx="2015883" cy="201588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2E8CB73-EBD6-214F-B88A-F345ACBF91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65376">
            <a:off x="4214320" y="4826723"/>
            <a:ext cx="2015883" cy="201588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62AEC66-F1D4-B34C-A193-AA3A606ECC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89280">
            <a:off x="2468943" y="4570436"/>
            <a:ext cx="2015883" cy="201588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97E3548-E5B4-2B49-9A02-7F1611964A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85372">
            <a:off x="3454231" y="4146768"/>
            <a:ext cx="1321900" cy="13219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6E0535F-D576-7943-BDBB-F9841EDC21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85372">
            <a:off x="4661343" y="4299529"/>
            <a:ext cx="1321900" cy="13219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0149BB7-A3FE-754C-A793-4F4B1DB9E3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85372">
            <a:off x="5954337" y="4391702"/>
            <a:ext cx="1321900" cy="13219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EE82807-EE9B-2748-A847-97B1C8031E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31076">
            <a:off x="1157448" y="4279244"/>
            <a:ext cx="1652252" cy="165225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DE4CA6F-5481-BC4C-9F38-AD771DDCB8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3612" y="-605611"/>
            <a:ext cx="4046204" cy="4046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895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710</TotalTime>
  <Words>1365</Words>
  <Application>Microsoft Macintosh PowerPoint</Application>
  <PresentationFormat>Широкоэкранный</PresentationFormat>
  <Paragraphs>174</Paragraphs>
  <Slides>20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32" baseType="lpstr">
      <vt:lpstr>American Typewriter</vt:lpstr>
      <vt:lpstr>Arial</vt:lpstr>
      <vt:lpstr>Calibri</vt:lpstr>
      <vt:lpstr>Calibri Light</vt:lpstr>
      <vt:lpstr>Century Gothic</vt:lpstr>
      <vt:lpstr>Exo 2</vt:lpstr>
      <vt:lpstr>Helvetica Neue</vt:lpstr>
      <vt:lpstr>Neue Machina</vt:lpstr>
      <vt:lpstr>Open Sans</vt:lpstr>
      <vt:lpstr>Open Sans SemiBold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Microsoft Office User</cp:lastModifiedBy>
  <cp:revision>6</cp:revision>
  <dcterms:created xsi:type="dcterms:W3CDTF">2023-09-13T06:13:27Z</dcterms:created>
  <dcterms:modified xsi:type="dcterms:W3CDTF">2023-09-13T18:03:34Z</dcterms:modified>
</cp:coreProperties>
</file>